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311" r:id="rId3"/>
    <p:sldId id="271" r:id="rId4"/>
    <p:sldId id="261" r:id="rId5"/>
    <p:sldId id="299" r:id="rId6"/>
    <p:sldId id="300" r:id="rId7"/>
    <p:sldId id="301" r:id="rId8"/>
    <p:sldId id="302" r:id="rId9"/>
    <p:sldId id="303" r:id="rId10"/>
    <p:sldId id="304" r:id="rId11"/>
    <p:sldId id="305" r:id="rId12"/>
    <p:sldId id="306" r:id="rId13"/>
    <p:sldId id="307" r:id="rId14"/>
    <p:sldId id="308" r:id="rId15"/>
    <p:sldId id="309" r:id="rId16"/>
    <p:sldId id="310" r:id="rId17"/>
    <p:sldId id="278" r:id="rId18"/>
    <p:sldId id="296" r:id="rId19"/>
    <p:sldId id="29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VIOT Myriam" initials="LM" lastIdx="5" clrIdx="0">
    <p:extLst>
      <p:ext uri="{19B8F6BF-5375-455C-9EA6-DF929625EA0E}">
        <p15:presenceInfo xmlns:p15="http://schemas.microsoft.com/office/powerpoint/2012/main" userId="LOUVIOT Myriam" providerId="None"/>
      </p:ext>
    </p:extLst>
  </p:cmAuthor>
  <p:cmAuthor id="2" name="BILLETTE Heloise" initials="BH" lastIdx="2" clrIdx="1">
    <p:extLst>
      <p:ext uri="{19B8F6BF-5375-455C-9EA6-DF929625EA0E}">
        <p15:presenceInfo xmlns:p15="http://schemas.microsoft.com/office/powerpoint/2012/main" userId="BILLETTE Helo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60" y="804"/>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smtClean="0"/>
              <a:t>Atelier d’éducation à l’information Semaine du cinéma français</a:t>
            </a: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75C05F-0E9B-42A3-8A0C-8607EA86B259}" type="datetimeFigureOut">
              <a:rPr lang="fr-FR" smtClean="0"/>
              <a:t>23/10/2020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33A28-B15B-465C-91B7-7DF0E3711101}" type="slidenum">
              <a:rPr lang="fr-FR" smtClean="0"/>
              <a:t>‹N°›</a:t>
            </a:fld>
            <a:endParaRPr lang="fr-FR"/>
          </a:p>
        </p:txBody>
      </p:sp>
    </p:spTree>
    <p:extLst>
      <p:ext uri="{BB962C8B-B14F-4D97-AF65-F5344CB8AC3E}">
        <p14:creationId xmlns:p14="http://schemas.microsoft.com/office/powerpoint/2010/main" val="97439514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r-FR" smtClean="0"/>
              <a:t>Atelier d’éducation à l’information Semaine du cinéma français</a:t>
            </a: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38500-B8D2-4EA9-9E04-1DBB6BA06E7E}" type="datetimeFigureOut">
              <a:rPr lang="fr-FR" smtClean="0"/>
              <a:t>23/10/2020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0F921-7DC7-4814-A4B2-81FC377377C2}" type="slidenum">
              <a:rPr lang="fr-FR" smtClean="0"/>
              <a:t>‹N°›</a:t>
            </a:fld>
            <a:endParaRPr lang="fr-FR"/>
          </a:p>
        </p:txBody>
      </p:sp>
    </p:spTree>
    <p:extLst>
      <p:ext uri="{BB962C8B-B14F-4D97-AF65-F5344CB8AC3E}">
        <p14:creationId xmlns:p14="http://schemas.microsoft.com/office/powerpoint/2010/main" val="376869092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18210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172502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1704962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518078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3491205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1739979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217196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366741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1397159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2471378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42672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212755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1252433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27215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18313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2740042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2022876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55784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5" name="Espace réservé de l'en-tête 4"/>
          <p:cNvSpPr>
            <a:spLocks noGrp="1"/>
          </p:cNvSpPr>
          <p:nvPr>
            <p:ph type="hdr" sz="quarter" idx="11"/>
          </p:nvPr>
        </p:nvSpPr>
        <p:spPr/>
        <p:txBody>
          <a:bodyPr/>
          <a:lstStyle/>
          <a:p>
            <a:r>
              <a:rPr lang="fr-FR" smtClean="0"/>
              <a:t>Atelier d’éducation à l’information Semaine du cinéma français</a:t>
            </a:r>
            <a:endParaRPr lang="fr-FR"/>
          </a:p>
        </p:txBody>
      </p:sp>
    </p:spTree>
    <p:extLst>
      <p:ext uri="{BB962C8B-B14F-4D97-AF65-F5344CB8AC3E}">
        <p14:creationId xmlns:p14="http://schemas.microsoft.com/office/powerpoint/2010/main" val="339650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AFF0D8C-8FCF-41B8-8C82-D4D87DBD5170}" type="datetime1">
              <a:rPr lang="fr-FR" smtClean="0"/>
              <a:t>23/10/2020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381492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DC92C5-3471-4233-A59B-0C120DF5817D}" type="datetime1">
              <a:rPr lang="fr-FR" smtClean="0"/>
              <a:t>23/10/2020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182877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3"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B4EF156-C7BF-44DC-B9B7-281BC1C437CC}" type="datetime1">
              <a:rPr lang="fr-FR" smtClean="0"/>
              <a:t>23/10/2020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354252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0F9B28-14C9-41BB-90B5-9819DF323E13}" type="datetime1">
              <a:rPr lang="fr-FR" smtClean="0"/>
              <a:t>23/10/2020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262538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4"/>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2375F87-955F-48B9-8985-515A4B98EF31}" type="datetime1">
              <a:rPr lang="fr-FR" smtClean="0"/>
              <a:t>23/10/2020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155087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F26E930-AC4A-4CB5-822B-521366398E1B}" type="datetime1">
              <a:rPr lang="fr-FR" smtClean="0"/>
              <a:t>23/10/2020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100409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9"/>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3"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2CC16B4-2361-4125-B2A5-594D93ABD793}" type="datetime1">
              <a:rPr lang="fr-FR" smtClean="0"/>
              <a:t>23/10/2020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158192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9A670A9-30C3-472B-8215-A4AD0454A508}" type="datetime1">
              <a:rPr lang="fr-FR" smtClean="0"/>
              <a:t>23/10/2020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416637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AC1014-12BA-470F-A106-C4EFAB6CD1BB}" type="datetime1">
              <a:rPr lang="fr-FR" smtClean="0"/>
              <a:t>23/10/2020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282439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EF72B5D-8CF6-48F1-97A8-E2BB0011E90A}" type="datetime1">
              <a:rPr lang="fr-FR" smtClean="0"/>
              <a:t>23/10/2020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78685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0EE2925-C693-4A91-8C24-2C4FBC801F59}" type="datetime1">
              <a:rPr lang="fr-FR" smtClean="0"/>
              <a:t>23/10/2020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B1F6A3-0B5B-41B2-9E03-87A1E004A465}" type="slidenum">
              <a:rPr lang="fr-FR" smtClean="0"/>
              <a:t>‹N°›</a:t>
            </a:fld>
            <a:endParaRPr lang="fr-FR"/>
          </a:p>
        </p:txBody>
      </p:sp>
    </p:spTree>
    <p:extLst>
      <p:ext uri="{BB962C8B-B14F-4D97-AF65-F5344CB8AC3E}">
        <p14:creationId xmlns:p14="http://schemas.microsoft.com/office/powerpoint/2010/main" val="36596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heck">
          <a:fgClr>
            <a:srgbClr val="F2F7FC"/>
          </a:fgClr>
          <a:bgClr>
            <a:schemeClr val="bg1"/>
          </a:bgClr>
        </a:patt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5FBFA-BE62-4EAD-AE93-5891279DF681}" type="datetime1">
              <a:rPr lang="fr-FR" smtClean="0"/>
              <a:t>23/10/2020</a:t>
            </a:fld>
            <a:endParaRPr lang="fr-FR"/>
          </a:p>
        </p:txBody>
      </p:sp>
      <p:sp>
        <p:nvSpPr>
          <p:cNvPr id="5" name="Espace réservé du pied de page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1F6A3-0B5B-41B2-9E03-87A1E004A465}" type="slidenum">
              <a:rPr lang="fr-FR" smtClean="0"/>
              <a:t>‹N°›</a:t>
            </a:fld>
            <a:endParaRPr lang="fr-FR"/>
          </a:p>
        </p:txBody>
      </p:sp>
    </p:spTree>
    <p:extLst>
      <p:ext uri="{BB962C8B-B14F-4D97-AF65-F5344CB8AC3E}">
        <p14:creationId xmlns:p14="http://schemas.microsoft.com/office/powerpoint/2010/main" val="838076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institutfrancais.de/stuttgart/event/die-digitalisierung-des-kulturellen-lebens-172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hyperlink" Target="https://www.institutfrancais.de/koeln/event/novembre-numerique-dans-la-peau-de-thomas-pesquet-17242" TargetMode="External"/><Relationship Id="rId4" Type="http://schemas.openxmlformats.org/officeDocument/2006/relationships/hyperlink" Target="https://www.institutfrancais.de/duesseldorf/event/virtual-reality-dans-la-peau-de-thomas-pesquet-1725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franzoesische-filmwoche.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www.culturethequ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hyperlink" Target="https://www.culturetheque.com/Default/bandes-dessinees.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institutfrancais.de/koeln/event/entdeckungsstag-das-buch-all-seinen-formen-17273" TargetMode="External"/><Relationship Id="rId5" Type="http://schemas.openxmlformats.org/officeDocument/2006/relationships/hyperlink" Target="https://www.institutfrancais.de/koeln/event/novembre-numerique-ausstellung-machines-bulles-17241"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hyperlink" Target="https://www.institutfrancais.de/stuttgart/event/fruehstuecksmatinee-ariols-welt-im-institut-francais-17020" TargetMode="External"/><Relationship Id="rId4" Type="http://schemas.openxmlformats.org/officeDocument/2006/relationships/hyperlink" Target="https://www.institutfrancais.de/stuttgart/event/ariols-welt-1679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institutfrancais.de/duesseldorf/event/versteckspiel-stadt-ein-werk-unterschiedliche-formate-17257"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institutfrancais.de/koeln/event/novembre-numerique-digitale-maerchenstunde-16593" TargetMode="External"/><Relationship Id="rId5" Type="http://schemas.openxmlformats.org/officeDocument/2006/relationships/hyperlink" Target="https://www.institutfrancais.de/stuttgart/event/digitale-utopie-digitale-vorlesestunde-mit-julie-chauvet-17029" TargetMode="External"/><Relationship Id="rId4" Type="http://schemas.openxmlformats.org/officeDocument/2006/relationships/hyperlink" Target="https://www.institutfrancais.de/leipzig/event/novembre-numerique-digitale-maerchenstunde-fuer-kinder-1710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earthspeakr.art/" TargetMode="External"/><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459" t="79431" r="1570"/>
          <a:stretch/>
        </p:blipFill>
        <p:spPr>
          <a:xfrm>
            <a:off x="0" y="-477918"/>
            <a:ext cx="12192000" cy="1535532"/>
          </a:xfrm>
          <a:prstGeom prst="rect">
            <a:avLst/>
          </a:prstGeom>
        </p:spPr>
      </p:pic>
      <p:pic>
        <p:nvPicPr>
          <p:cNvPr id="5" name="Image 4" descr="C:\Users\rosenstiehlaa\AppData\Local\Microsoft\Windows\INetCache\Content.Word\IFDeutschland_Logo_invertiert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8324" y="5306931"/>
            <a:ext cx="1782484" cy="1026637"/>
          </a:xfrm>
          <a:prstGeom prst="rect">
            <a:avLst/>
          </a:prstGeom>
          <a:noFill/>
          <a:ln>
            <a:noFill/>
          </a:ln>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1755" y="5123183"/>
            <a:ext cx="2119053" cy="1219857"/>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2191" y="2264153"/>
            <a:ext cx="8260097" cy="2859030"/>
          </a:xfrm>
          <a:prstGeom prst="rect">
            <a:avLst/>
          </a:prstGeom>
        </p:spPr>
      </p:pic>
    </p:spTree>
    <p:extLst>
      <p:ext uri="{BB962C8B-B14F-4D97-AF65-F5344CB8AC3E}">
        <p14:creationId xmlns:p14="http://schemas.microsoft.com/office/powerpoint/2010/main" val="2894661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4185" y="716178"/>
            <a:ext cx="6149309" cy="1940027"/>
          </a:xfrm>
        </p:spPr>
        <p:txBody>
          <a:bodyPr>
            <a:normAutofit/>
          </a:bodyPr>
          <a:lstStyle/>
          <a:p>
            <a:pPr marL="0" indent="0">
              <a:buNone/>
            </a:pPr>
            <a:r>
              <a:rPr lang="fr-FR" sz="3600" b="1" kern="0" dirty="0" smtClean="0">
                <a:solidFill>
                  <a:srgbClr val="008AC9"/>
                </a:solidFill>
                <a:latin typeface="Century Gothic" panose="020B0502020202020204" pitchFamily="34" charset="0"/>
                <a:cs typeface="Calibri Light" panose="020F0302020204030204" pitchFamily="34" charset="0"/>
              </a:rPr>
              <a:t>Workshops </a:t>
            </a:r>
            <a:r>
              <a:rPr lang="fr-FR" sz="3600" b="1" kern="0" dirty="0" err="1" smtClean="0">
                <a:solidFill>
                  <a:srgbClr val="008AC9"/>
                </a:solidFill>
                <a:latin typeface="Century Gothic" panose="020B0502020202020204" pitchFamily="34" charset="0"/>
                <a:cs typeface="Calibri Light" panose="020F0302020204030204" pitchFamily="34" charset="0"/>
              </a:rPr>
              <a:t>für</a:t>
            </a:r>
            <a:r>
              <a:rPr lang="fr-FR" sz="3600" b="1" kern="0" dirty="0" smtClean="0">
                <a:solidFill>
                  <a:srgbClr val="008AC9"/>
                </a:solidFill>
                <a:latin typeface="Century Gothic" panose="020B0502020202020204" pitchFamily="34" charset="0"/>
                <a:cs typeface="Calibri Light" panose="020F0302020204030204" pitchFamily="34" charset="0"/>
              </a:rPr>
              <a:t> </a:t>
            </a:r>
            <a:r>
              <a:rPr lang="fr-FR" sz="3600" b="1" kern="0" dirty="0" err="1" smtClean="0">
                <a:solidFill>
                  <a:srgbClr val="008AC9"/>
                </a:solidFill>
                <a:latin typeface="Century Gothic" panose="020B0502020202020204" pitchFamily="34" charset="0"/>
                <a:cs typeface="Calibri Light" panose="020F0302020204030204" pitchFamily="34" charset="0"/>
              </a:rPr>
              <a:t>Jugendliche</a:t>
            </a:r>
            <a:r>
              <a:rPr lang="fr-FR" sz="3600" b="1" kern="0" dirty="0" smtClean="0">
                <a:solidFill>
                  <a:srgbClr val="008AC9"/>
                </a:solidFill>
                <a:latin typeface="Century Gothic" panose="020B0502020202020204" pitchFamily="34" charset="0"/>
                <a:cs typeface="Calibri Light" panose="020F0302020204030204" pitchFamily="34" charset="0"/>
              </a:rPr>
              <a:t> </a:t>
            </a:r>
          </a:p>
          <a:p>
            <a:pPr marL="0" indent="0" algn="just">
              <a:buNone/>
            </a:pP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Info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oder</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Fake</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News ? » </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10</a:t>
            </a:fld>
            <a:endParaRPr lang="fr-FR"/>
          </a:p>
        </p:txBody>
      </p:sp>
      <p:sp>
        <p:nvSpPr>
          <p:cNvPr id="4" name="ZoneTexte 3"/>
          <p:cNvSpPr txBox="1"/>
          <p:nvPr/>
        </p:nvSpPr>
        <p:spPr>
          <a:xfrm>
            <a:off x="6631457" y="789448"/>
            <a:ext cx="5382894" cy="2039020"/>
          </a:xfrm>
          <a:prstGeom prst="rect">
            <a:avLst/>
          </a:prstGeom>
          <a:noFill/>
        </p:spPr>
        <p:txBody>
          <a:bodyPr wrap="square" rtlCol="0">
            <a:spAutoFit/>
          </a:bodyPr>
          <a:lstStyle/>
          <a:p>
            <a:pPr algn="just">
              <a:lnSpc>
                <a:spcPct val="115000"/>
              </a:lnSpc>
            </a:pPr>
            <a:endParaRPr lang="fr-FR" sz="12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Vom 26. bis zum 30. November 2020 organisiert das Institut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français</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Deutschland im Rahmen der 20. Französischen Filmwoche in Berlin einen Workshop zur Medien- und Informationskompetenz.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Der Workshop richtet sich in erster Linie an Jugendliche im Alter von 14 bis 16 Jahren und an all jene, die verstehen wollen, was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Fake</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News sind, was man kritisch denkt oder wie man eine Quelle überprüft. </a:t>
            </a:r>
            <a:endPar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sp>
        <p:nvSpPr>
          <p:cNvPr id="8" name="ZoneTexte 7"/>
          <p:cNvSpPr txBox="1"/>
          <p:nvPr/>
        </p:nvSpPr>
        <p:spPr>
          <a:xfrm>
            <a:off x="6631457" y="3486931"/>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631457" y="3955699"/>
            <a:ext cx="5096717" cy="2616101"/>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26.11, </a:t>
            </a:r>
            <a:r>
              <a:rPr lang="de-DE" sz="1600" b="1" kern="0" dirty="0" err="1" smtClean="0">
                <a:solidFill>
                  <a:srgbClr val="008AC9"/>
                </a:solidFill>
                <a:latin typeface="Century Gothic" panose="020B0502020202020204" pitchFamily="34" charset="0"/>
                <a:cs typeface="Calibri Light" panose="020F0302020204030204" pitchFamily="34" charset="0"/>
              </a:rPr>
              <a:t>Centre</a:t>
            </a:r>
            <a:r>
              <a:rPr lang="de-DE" sz="1600" b="1" kern="0" dirty="0" smtClean="0">
                <a:solidFill>
                  <a:srgbClr val="008AC9"/>
                </a:solidFill>
                <a:latin typeface="Century Gothic" panose="020B0502020202020204" pitchFamily="34" charset="0"/>
                <a:cs typeface="Calibri Light" panose="020F0302020204030204" pitchFamily="34" charset="0"/>
              </a:rPr>
              <a:t> </a:t>
            </a:r>
            <a:r>
              <a:rPr lang="de-DE" sz="1600" b="1" kern="0" dirty="0" err="1" smtClean="0">
                <a:solidFill>
                  <a:srgbClr val="008AC9"/>
                </a:solidFill>
                <a:latin typeface="Century Gothic" panose="020B0502020202020204" pitchFamily="34" charset="0"/>
                <a:cs typeface="Calibri Light" panose="020F0302020204030204" pitchFamily="34" charset="0"/>
              </a:rPr>
              <a:t>français</a:t>
            </a:r>
            <a:r>
              <a:rPr lang="de-DE" sz="1600" b="1" kern="0" dirty="0" smtClean="0">
                <a:solidFill>
                  <a:srgbClr val="008AC9"/>
                </a:solidFill>
                <a:latin typeface="Century Gothic" panose="020B0502020202020204" pitchFamily="34" charset="0"/>
                <a:cs typeface="Calibri Light" panose="020F0302020204030204" pitchFamily="34" charset="0"/>
              </a:rPr>
              <a:t> de Berlin und</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online (10:00-11:30)</a:t>
            </a:r>
            <a:r>
              <a:rPr lang="de-DE" sz="1400" dirty="0" smtClean="0">
                <a:latin typeface="Century Gothic" panose="020B0502020202020204" pitchFamily="34" charset="0"/>
              </a:rPr>
              <a:t>: Finde Hinweise, um eine Quelle zu überprüfen. </a:t>
            </a:r>
            <a:r>
              <a:rPr lang="de-DE" sz="1600" b="1" kern="0" dirty="0" smtClean="0">
                <a:solidFill>
                  <a:srgbClr val="008AC9"/>
                </a:solidFill>
                <a:latin typeface="Century Gothic" panose="020B0502020202020204" pitchFamily="34" charset="0"/>
                <a:cs typeface="Calibri Light" panose="020F0302020204030204" pitchFamily="34" charset="0"/>
              </a:rPr>
              <a:t>27.11, CFB und online (10:00-11:30)</a:t>
            </a:r>
            <a:r>
              <a:rPr lang="de-DE" sz="1400" dirty="0" smtClean="0">
                <a:latin typeface="Century Gothic" panose="020B0502020202020204" pitchFamily="34" charset="0"/>
              </a:rPr>
              <a:t>: Lerne, wie man ein Video überprüft. Erkenne Klangmanipulationen. </a:t>
            </a:r>
            <a:r>
              <a:rPr lang="de-DE" sz="1600" b="1" kern="0" dirty="0" smtClean="0">
                <a:solidFill>
                  <a:srgbClr val="008AC9"/>
                </a:solidFill>
                <a:latin typeface="Century Gothic" panose="020B0502020202020204" pitchFamily="34" charset="0"/>
                <a:cs typeface="Calibri Light" panose="020F0302020204030204" pitchFamily="34" charset="0"/>
              </a:rPr>
              <a:t>30.11, CFB und online (10:00-11:30)</a:t>
            </a:r>
            <a:r>
              <a:rPr lang="de-DE" sz="1400" dirty="0">
                <a:latin typeface="Century Gothic" panose="020B0502020202020204" pitchFamily="34" charset="0"/>
              </a:rPr>
              <a:t>: Erkenne </a:t>
            </a:r>
            <a:r>
              <a:rPr lang="de-DE" sz="1400" dirty="0" err="1">
                <a:latin typeface="Century Gothic" panose="020B0502020202020204" pitchFamily="34" charset="0"/>
              </a:rPr>
              <a:t>gefakte</a:t>
            </a:r>
            <a:r>
              <a:rPr lang="de-DE" sz="1400" dirty="0">
                <a:latin typeface="Century Gothic" panose="020B0502020202020204" pitchFamily="34" charset="0"/>
              </a:rPr>
              <a:t> Bilder und werde Profi im Aufdecken von </a:t>
            </a:r>
            <a:r>
              <a:rPr lang="de-DE" sz="1400" dirty="0" err="1">
                <a:latin typeface="Century Gothic" panose="020B0502020202020204" pitchFamily="34" charset="0"/>
              </a:rPr>
              <a:t>Fake</a:t>
            </a:r>
            <a:r>
              <a:rPr lang="de-DE" sz="1400" dirty="0">
                <a:latin typeface="Century Gothic" panose="020B0502020202020204" pitchFamily="34" charset="0"/>
              </a:rPr>
              <a:t> News</a:t>
            </a:r>
            <a:r>
              <a:rPr lang="de-DE" sz="1400" dirty="0" smtClean="0">
                <a:latin typeface="Century Gothic" panose="020B0502020202020204" pitchFamily="34" charset="0"/>
              </a:rPr>
              <a:t>.</a:t>
            </a:r>
          </a:p>
          <a:p>
            <a:pPr algn="just"/>
            <a:r>
              <a:rPr lang="de-DE" sz="1600" b="1" kern="0" dirty="0" smtClean="0">
                <a:solidFill>
                  <a:srgbClr val="008AC9"/>
                </a:solidFill>
                <a:latin typeface="Century Gothic" panose="020B0502020202020204" pitchFamily="34" charset="0"/>
                <a:cs typeface="Calibri Light" panose="020F0302020204030204" pitchFamily="34" charset="0"/>
              </a:rPr>
              <a:t>30.11, CFB und online (13:00-14:30)</a:t>
            </a:r>
            <a:r>
              <a:rPr lang="de-DE" sz="1400" dirty="0">
                <a:latin typeface="Century Gothic" panose="020B0502020202020204" pitchFamily="34" charset="0"/>
              </a:rPr>
              <a:t>: Gespräch mit den </a:t>
            </a:r>
            <a:r>
              <a:rPr lang="de-DE" sz="1400" dirty="0" smtClean="0">
                <a:latin typeface="Century Gothic" panose="020B0502020202020204" pitchFamily="34" charset="0"/>
              </a:rPr>
              <a:t>Entwicklern und </a:t>
            </a:r>
            <a:r>
              <a:rPr lang="de-DE" sz="1400" dirty="0">
                <a:latin typeface="Century Gothic" panose="020B0502020202020204" pitchFamily="34" charset="0"/>
              </a:rPr>
              <a:t>Autoren des Videospiels „</a:t>
            </a:r>
            <a:r>
              <a:rPr lang="de-DE" sz="1400" b="1" dirty="0" err="1">
                <a:latin typeface="Century Gothic" panose="020B0502020202020204" pitchFamily="34" charset="0"/>
              </a:rPr>
              <a:t>Enterre-moi</a:t>
            </a:r>
            <a:r>
              <a:rPr lang="de-DE" sz="1400" b="1" dirty="0">
                <a:latin typeface="Century Gothic" panose="020B0502020202020204" pitchFamily="34" charset="0"/>
              </a:rPr>
              <a:t> </a:t>
            </a:r>
            <a:r>
              <a:rPr lang="de-DE" sz="1400" b="1" dirty="0" err="1">
                <a:latin typeface="Century Gothic" panose="020B0502020202020204" pitchFamily="34" charset="0"/>
              </a:rPr>
              <a:t>mon</a:t>
            </a:r>
            <a:r>
              <a:rPr lang="de-DE" sz="1400" b="1" dirty="0">
                <a:latin typeface="Century Gothic" panose="020B0502020202020204" pitchFamily="34" charset="0"/>
              </a:rPr>
              <a:t> </a:t>
            </a:r>
            <a:r>
              <a:rPr lang="de-DE" sz="1400" b="1" dirty="0" err="1">
                <a:latin typeface="Century Gothic" panose="020B0502020202020204" pitchFamily="34" charset="0"/>
              </a:rPr>
              <a:t>amour</a:t>
            </a:r>
            <a:r>
              <a:rPr lang="de-DE" sz="1400" b="1" dirty="0">
                <a:latin typeface="Century Gothic" panose="020B0502020202020204" pitchFamily="34" charset="0"/>
              </a:rPr>
              <a:t>“ </a:t>
            </a:r>
            <a:r>
              <a:rPr lang="de-DE" sz="1400" dirty="0">
                <a:latin typeface="Century Gothic" panose="020B0502020202020204" pitchFamily="34" charset="0"/>
              </a:rPr>
              <a:t>(Begrabe mich, mein </a:t>
            </a:r>
            <a:r>
              <a:rPr lang="de-DE" sz="1400" dirty="0" smtClean="0">
                <a:latin typeface="Century Gothic" panose="020B0502020202020204" pitchFamily="34" charset="0"/>
              </a:rPr>
              <a:t>Schatz)</a:t>
            </a:r>
            <a:endParaRPr lang="fr-FR" sz="1400" dirty="0" smtClean="0">
              <a:latin typeface="Century Gothic" panose="020B0502020202020204" pitchFamily="34" charset="0"/>
            </a:endParaRPr>
          </a:p>
          <a:p>
            <a:pPr algn="just"/>
            <a:endParaRPr lang="fr-FR" sz="1400" dirty="0">
              <a:latin typeface="Century Gothic" panose="020B0502020202020204" pitchFamily="34" charset="0"/>
            </a:endParaRPr>
          </a:p>
        </p:txBody>
      </p:sp>
      <p:pic>
        <p:nvPicPr>
          <p:cNvPr id="10" name="Image 9" descr="C:\Users\rosenstiehlaa\AppData\Local\Microsoft\Windows\INetCache\Content.Word\ofaj_dfjw_logo_bleu_transparen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704" y="2643656"/>
            <a:ext cx="1110615" cy="709295"/>
          </a:xfrm>
          <a:prstGeom prst="rect">
            <a:avLst/>
          </a:prstGeom>
          <a:noFill/>
          <a:ln>
            <a:noFill/>
          </a:ln>
        </p:spPr>
      </p:pic>
      <p:pic>
        <p:nvPicPr>
          <p:cNvPr id="11" name="Image 10" descr="C:\Users\rosenstiehlaa\AppData\Local\Microsoft\Windows\INetCache\Content.Word\IFDeutschland_Logo_invertiert_RGB.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6342" y="2656205"/>
            <a:ext cx="1341755" cy="772795"/>
          </a:xfrm>
          <a:prstGeom prst="rect">
            <a:avLst/>
          </a:prstGeom>
          <a:noFill/>
          <a:ln>
            <a:noFill/>
          </a:ln>
        </p:spPr>
      </p:pic>
      <p:pic>
        <p:nvPicPr>
          <p:cNvPr id="12" name="Image 11" descr="C:\Users\rosenstiehlaa\AppData\Local\Microsoft\Windows\INetCache\Content.Word\external-content.duckduckgo.com.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3121" y="2666801"/>
            <a:ext cx="746125" cy="746125"/>
          </a:xfrm>
          <a:prstGeom prst="rect">
            <a:avLst/>
          </a:prstGeom>
          <a:noFill/>
          <a:ln>
            <a:noFill/>
          </a:ln>
        </p:spPr>
      </p:pic>
      <p:pic>
        <p:nvPicPr>
          <p:cNvPr id="13" name="Image 1" descr="external-content.duckduck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704" y="3675543"/>
            <a:ext cx="5129788" cy="2645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670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459" t="79431" r="1570"/>
          <a:stretch/>
        </p:blipFill>
        <p:spPr>
          <a:xfrm>
            <a:off x="0" y="-477918"/>
            <a:ext cx="12192000" cy="1535532"/>
          </a:xfrm>
          <a:prstGeom prst="rect">
            <a:avLst/>
          </a:prstGeom>
        </p:spPr>
      </p:pic>
      <p:sp>
        <p:nvSpPr>
          <p:cNvPr id="2" name="Rectangle 1"/>
          <p:cNvSpPr/>
          <p:nvPr/>
        </p:nvSpPr>
        <p:spPr>
          <a:xfrm>
            <a:off x="1854293" y="3318600"/>
            <a:ext cx="8483413" cy="830997"/>
          </a:xfrm>
          <a:prstGeom prst="rect">
            <a:avLst/>
          </a:prstGeom>
        </p:spPr>
        <p:txBody>
          <a:bodyPr wrap="none">
            <a:spAutoFit/>
          </a:bodyPr>
          <a:lstStyle/>
          <a:p>
            <a:pPr algn="ctr"/>
            <a:r>
              <a:rPr lang="fr-FR" sz="4800" b="1" kern="0" dirty="0">
                <a:solidFill>
                  <a:srgbClr val="008AC9"/>
                </a:solidFill>
                <a:latin typeface="Century Gothic" panose="020B0502020202020204" pitchFamily="34" charset="0"/>
                <a:cs typeface="Calibri Light" panose="020F0302020204030204" pitchFamily="34" charset="0"/>
              </a:rPr>
              <a:t>3</a:t>
            </a:r>
            <a:r>
              <a:rPr lang="fr-FR" sz="4800" b="1" kern="0" dirty="0" smtClean="0">
                <a:solidFill>
                  <a:srgbClr val="008AC9"/>
                </a:solidFill>
                <a:latin typeface="Century Gothic" panose="020B0502020202020204" pitchFamily="34" charset="0"/>
                <a:cs typeface="Calibri Light" panose="020F0302020204030204" pitchFamily="34" charset="0"/>
              </a:rPr>
              <a:t>. </a:t>
            </a:r>
            <a:r>
              <a:rPr lang="fr-FR" sz="4800" b="1" kern="0" dirty="0" err="1" smtClean="0">
                <a:solidFill>
                  <a:srgbClr val="008AC9"/>
                </a:solidFill>
                <a:latin typeface="Century Gothic" panose="020B0502020202020204" pitchFamily="34" charset="0"/>
                <a:cs typeface="Calibri Light" panose="020F0302020204030204" pitchFamily="34" charset="0"/>
              </a:rPr>
              <a:t>Debatten</a:t>
            </a:r>
            <a:r>
              <a:rPr lang="fr-FR" sz="4800" b="1" kern="0" dirty="0" smtClean="0">
                <a:solidFill>
                  <a:srgbClr val="008AC9"/>
                </a:solidFill>
                <a:latin typeface="Century Gothic" panose="020B0502020202020204" pitchFamily="34" charset="0"/>
                <a:cs typeface="Calibri Light" panose="020F0302020204030204" pitchFamily="34" charset="0"/>
              </a:rPr>
              <a:t> </a:t>
            </a:r>
            <a:r>
              <a:rPr lang="fr-FR" sz="4800" b="1" kern="0" dirty="0" err="1" smtClean="0">
                <a:solidFill>
                  <a:srgbClr val="008AC9"/>
                </a:solidFill>
                <a:latin typeface="Century Gothic" panose="020B0502020202020204" pitchFamily="34" charset="0"/>
                <a:cs typeface="Calibri Light" panose="020F0302020204030204" pitchFamily="34" charset="0"/>
              </a:rPr>
              <a:t>und</a:t>
            </a:r>
            <a:r>
              <a:rPr lang="fr-FR" sz="4800" b="1" kern="0" dirty="0" smtClean="0">
                <a:solidFill>
                  <a:srgbClr val="008AC9"/>
                </a:solidFill>
                <a:latin typeface="Century Gothic" panose="020B0502020202020204" pitchFamily="34" charset="0"/>
                <a:cs typeface="Calibri Light" panose="020F0302020204030204" pitchFamily="34" charset="0"/>
              </a:rPr>
              <a:t> </a:t>
            </a:r>
            <a:r>
              <a:rPr lang="fr-FR" sz="4800" b="1" kern="0" dirty="0" err="1" smtClean="0">
                <a:solidFill>
                  <a:srgbClr val="008AC9"/>
                </a:solidFill>
                <a:latin typeface="Century Gothic" panose="020B0502020202020204" pitchFamily="34" charset="0"/>
                <a:cs typeface="Calibri Light" panose="020F0302020204030204" pitchFamily="34" charset="0"/>
              </a:rPr>
              <a:t>Gespräche</a:t>
            </a:r>
            <a:endParaRPr lang="fr-FR" sz="4800" b="1" kern="0" dirty="0">
              <a:solidFill>
                <a:srgbClr val="008AC9"/>
              </a:solidFill>
              <a:latin typeface="Century Gothic" panose="020B0502020202020204" pitchFamily="34" charset="0"/>
              <a:cs typeface="Calibri Light" panose="020F0302020204030204" pitchFamily="34" charset="0"/>
            </a:endParaRPr>
          </a:p>
        </p:txBody>
      </p:sp>
      <p:sp>
        <p:nvSpPr>
          <p:cNvPr id="3" name="Rectangle 2"/>
          <p:cNvSpPr/>
          <p:nvPr/>
        </p:nvSpPr>
        <p:spPr>
          <a:xfrm>
            <a:off x="3329055" y="4149597"/>
            <a:ext cx="5533887" cy="461665"/>
          </a:xfrm>
          <a:prstGeom prst="rect">
            <a:avLst/>
          </a:prstGeom>
        </p:spPr>
        <p:txBody>
          <a:bodyPr wrap="none">
            <a:spAutoFit/>
          </a:bodyPr>
          <a:lstStyle/>
          <a:p>
            <a:pPr algn="just"/>
            <a:r>
              <a:rPr lang="fr-FR" sz="24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Debatten</a:t>
            </a:r>
            <a:r>
              <a:rPr lang="fr-FR" sz="24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4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zum</a:t>
            </a:r>
            <a:r>
              <a:rPr lang="fr-FR" sz="24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4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Thema</a:t>
            </a:r>
            <a:r>
              <a:rPr lang="fr-FR" sz="24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4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Digitalisierung</a:t>
            </a:r>
            <a:endParaRPr lang="de-DE" sz="32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1917854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418" y="714273"/>
            <a:ext cx="5709448" cy="1609827"/>
          </a:xfrm>
        </p:spPr>
        <p:txBody>
          <a:bodyPr>
            <a:normAutofit lnSpcReduction="10000"/>
          </a:bodyPr>
          <a:lstStyle/>
          <a:p>
            <a:pPr marL="0" indent="0" algn="just">
              <a:buNone/>
            </a:pPr>
            <a:r>
              <a:rPr lang="fr-FR" sz="3600" b="1" kern="0" dirty="0" smtClean="0">
                <a:solidFill>
                  <a:srgbClr val="008AC9"/>
                </a:solidFill>
                <a:latin typeface="Century Gothic" panose="020B0502020202020204" pitchFamily="34" charset="0"/>
                <a:cs typeface="Calibri Light" panose="020F0302020204030204" pitchFamily="34" charset="0"/>
                <a:hlinkClick r:id="rId3"/>
              </a:rPr>
              <a:t>Die </a:t>
            </a:r>
            <a:r>
              <a:rPr lang="fr-FR" sz="3600" b="1" kern="0" dirty="0" err="1" smtClean="0">
                <a:solidFill>
                  <a:srgbClr val="008AC9"/>
                </a:solidFill>
                <a:latin typeface="Century Gothic" panose="020B0502020202020204" pitchFamily="34" charset="0"/>
                <a:cs typeface="Calibri Light" panose="020F0302020204030204" pitchFamily="34" charset="0"/>
                <a:hlinkClick r:id="rId3"/>
              </a:rPr>
              <a:t>Digitalisierung</a:t>
            </a:r>
            <a:r>
              <a:rPr lang="fr-FR" sz="3600" b="1" kern="0" dirty="0" smtClean="0">
                <a:solidFill>
                  <a:srgbClr val="008AC9"/>
                </a:solidFill>
                <a:latin typeface="Century Gothic" panose="020B0502020202020204" pitchFamily="34" charset="0"/>
                <a:cs typeface="Calibri Light" panose="020F0302020204030204" pitchFamily="34" charset="0"/>
                <a:hlinkClick r:id="rId3"/>
              </a:rPr>
              <a:t> des </a:t>
            </a:r>
            <a:r>
              <a:rPr lang="fr-FR" sz="3600" b="1" kern="0" dirty="0" err="1" smtClean="0">
                <a:solidFill>
                  <a:srgbClr val="008AC9"/>
                </a:solidFill>
                <a:latin typeface="Century Gothic" panose="020B0502020202020204" pitchFamily="34" charset="0"/>
                <a:cs typeface="Calibri Light" panose="020F0302020204030204" pitchFamily="34" charset="0"/>
                <a:hlinkClick r:id="rId3"/>
              </a:rPr>
              <a:t>kulturellen</a:t>
            </a:r>
            <a:r>
              <a:rPr lang="fr-FR" sz="3600" b="1" kern="0" dirty="0" smtClean="0">
                <a:solidFill>
                  <a:srgbClr val="008AC9"/>
                </a:solidFill>
                <a:latin typeface="Century Gothic" panose="020B0502020202020204" pitchFamily="34" charset="0"/>
                <a:cs typeface="Calibri Light" panose="020F0302020204030204" pitchFamily="34" charset="0"/>
                <a:hlinkClick r:id="rId3"/>
              </a:rPr>
              <a:t> Lebens</a:t>
            </a:r>
            <a:endParaRPr lang="fr-FR" sz="3600" b="1" kern="0" dirty="0" smtClean="0">
              <a:solidFill>
                <a:srgbClr val="008AC9"/>
              </a:solidFill>
              <a:latin typeface="Century Gothic" panose="020B0502020202020204" pitchFamily="34" charset="0"/>
              <a:cs typeface="Calibri Light" panose="020F0302020204030204" pitchFamily="34" charset="0"/>
            </a:endParaRPr>
          </a:p>
          <a:p>
            <a:pPr marL="0" indent="0" algn="just">
              <a:buNone/>
            </a:pP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Mit Petra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Olschowski</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(MWK)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Emmanuel Suard (Arte)</a:t>
            </a:r>
            <a:endParaRPr lang="fr-FR"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12</a:t>
            </a:fld>
            <a:endParaRPr lang="fr-FR"/>
          </a:p>
        </p:txBody>
      </p:sp>
      <p:sp>
        <p:nvSpPr>
          <p:cNvPr id="4" name="ZoneTexte 3"/>
          <p:cNvSpPr txBox="1"/>
          <p:nvPr/>
        </p:nvSpPr>
        <p:spPr>
          <a:xfrm>
            <a:off x="6520069" y="1248816"/>
            <a:ext cx="5382894" cy="2817694"/>
          </a:xfrm>
          <a:prstGeom prst="rect">
            <a:avLst/>
          </a:prstGeom>
          <a:noFill/>
        </p:spPr>
        <p:txBody>
          <a:bodyPr wrap="square" rtlCol="0">
            <a:spAutoFit/>
          </a:bodyPr>
          <a:lstStyle/>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Die Corona-Krise hat den großen Trend zur Digitalisierung enorm beschleunigt und verschärft: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Wir erleben eine rasante Digitalisierung des kulturellen Lebens. Welche Chancen bietet das Netz für die Kultur? Was sind die strukturellen Folgen für die Produktion, die Rezeption aber auch die Bewertung von Kultur? Diesen Fragen wollen wir in einem deutsch-französisch-europäischen Dialog nachspüren.  </a:t>
            </a:r>
          </a:p>
          <a:p>
            <a:pPr algn="just">
              <a:lnSpc>
                <a:spcPct val="115000"/>
              </a:lnSpc>
            </a:pP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Eine Veranstaltungskooperation von Europe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Direct</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Stuttgart, Institut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français</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Stuttgart, IZKT Universität Stuttgart und Literaturhaus Stuttgart in Zusammenarbeit mit dem Netzwerk der französischen Kulturinstitute in </a:t>
            </a:r>
            <a:r>
              <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Baden-Württemberg.</a:t>
            </a:r>
            <a:endPar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sp>
        <p:nvSpPr>
          <p:cNvPr id="8" name="ZoneTexte 7"/>
          <p:cNvSpPr txBox="1"/>
          <p:nvPr/>
        </p:nvSpPr>
        <p:spPr>
          <a:xfrm>
            <a:off x="6520069" y="4402750"/>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520069" y="4896441"/>
            <a:ext cx="5096717" cy="984885"/>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03.11, Literaturhaus Stuttgart und online (19:30) : </a:t>
            </a:r>
            <a:r>
              <a:rPr lang="fr-FR" sz="1400" dirty="0" err="1" smtClean="0">
                <a:latin typeface="Century Gothic" panose="020B0502020202020204" pitchFamily="34" charset="0"/>
              </a:rPr>
              <a:t>Podiumdiskussion</a:t>
            </a:r>
            <a:r>
              <a:rPr lang="fr-FR" sz="1400" dirty="0" smtClean="0">
                <a:latin typeface="Century Gothic" panose="020B0502020202020204" pitchFamily="34" charset="0"/>
              </a:rPr>
              <a:t> « Die </a:t>
            </a:r>
            <a:r>
              <a:rPr lang="fr-FR" sz="1400" dirty="0" err="1" smtClean="0">
                <a:latin typeface="Century Gothic" panose="020B0502020202020204" pitchFamily="34" charset="0"/>
              </a:rPr>
              <a:t>Digitalisierung</a:t>
            </a:r>
            <a:r>
              <a:rPr lang="fr-FR" sz="1400" dirty="0" smtClean="0">
                <a:latin typeface="Century Gothic" panose="020B0502020202020204" pitchFamily="34" charset="0"/>
              </a:rPr>
              <a:t> des </a:t>
            </a:r>
            <a:r>
              <a:rPr lang="fr-FR" sz="1400" dirty="0" err="1" smtClean="0">
                <a:latin typeface="Century Gothic" panose="020B0502020202020204" pitchFamily="34" charset="0"/>
              </a:rPr>
              <a:t>kulturellen</a:t>
            </a:r>
            <a:r>
              <a:rPr lang="fr-FR" sz="1400" dirty="0" smtClean="0">
                <a:latin typeface="Century Gothic" panose="020B0502020202020204" pitchFamily="34" charset="0"/>
              </a:rPr>
              <a:t> Lebens. </a:t>
            </a:r>
            <a:r>
              <a:rPr lang="de-DE" sz="1400" dirty="0">
                <a:latin typeface="Century Gothic" panose="020B0502020202020204" pitchFamily="34" charset="0"/>
              </a:rPr>
              <a:t>In französischer und deutscher Sprache</a:t>
            </a:r>
            <a:r>
              <a:rPr lang="de-DE" sz="1400" dirty="0" smtClean="0">
                <a:latin typeface="Century Gothic" panose="020B0502020202020204" pitchFamily="34" charset="0"/>
              </a:rPr>
              <a:t>. </a:t>
            </a:r>
            <a:r>
              <a:rPr lang="de-DE" sz="1400" dirty="0" smtClean="0">
                <a:latin typeface="Century Gothic" panose="020B0502020202020204" pitchFamily="34" charset="0"/>
                <a:hlinkClick r:id="rId3"/>
              </a:rPr>
              <a:t>Mehr </a:t>
            </a:r>
            <a:r>
              <a:rPr lang="de-DE" sz="1400" dirty="0" err="1" smtClean="0">
                <a:latin typeface="Century Gothic" panose="020B0502020202020204" pitchFamily="34" charset="0"/>
                <a:hlinkClick r:id="rId3"/>
              </a:rPr>
              <a:t>infos</a:t>
            </a:r>
            <a:r>
              <a:rPr lang="de-DE" sz="1400" dirty="0" smtClean="0">
                <a:latin typeface="Century Gothic" panose="020B0502020202020204" pitchFamily="34" charset="0"/>
                <a:hlinkClick r:id="rId3"/>
              </a:rPr>
              <a:t>.</a:t>
            </a:r>
            <a:endParaRPr lang="fr-FR" sz="1400" dirty="0">
              <a:latin typeface="Century Gothic" panose="020B0502020202020204" pitchFamily="34" charset="0"/>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2826880"/>
            <a:ext cx="5506780" cy="3097564"/>
          </a:xfrm>
          <a:prstGeom prst="rect">
            <a:avLst/>
          </a:prstGeom>
        </p:spPr>
      </p:pic>
    </p:spTree>
    <p:extLst>
      <p:ext uri="{BB962C8B-B14F-4D97-AF65-F5344CB8AC3E}">
        <p14:creationId xmlns:p14="http://schemas.microsoft.com/office/powerpoint/2010/main" val="1585546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418" y="1169133"/>
            <a:ext cx="5874095" cy="1609827"/>
          </a:xfrm>
        </p:spPr>
        <p:txBody>
          <a:bodyPr>
            <a:normAutofit lnSpcReduction="10000"/>
          </a:bodyPr>
          <a:lstStyle/>
          <a:p>
            <a:pPr marL="0" indent="0">
              <a:buNone/>
            </a:pPr>
            <a:r>
              <a:rPr lang="fr-FR" sz="3600" b="1" kern="0" dirty="0" err="1" smtClean="0">
                <a:solidFill>
                  <a:srgbClr val="008AC9"/>
                </a:solidFill>
                <a:latin typeface="Century Gothic" panose="020B0502020202020204" pitchFamily="34" charset="0"/>
                <a:cs typeface="Calibri Light" panose="020F0302020204030204" pitchFamily="34" charset="0"/>
              </a:rPr>
              <a:t>Digitalisierung</a:t>
            </a:r>
            <a:r>
              <a:rPr lang="fr-FR" sz="3600" b="1" kern="0" dirty="0" smtClean="0">
                <a:solidFill>
                  <a:srgbClr val="008AC9"/>
                </a:solidFill>
                <a:latin typeface="Century Gothic" panose="020B0502020202020204" pitchFamily="34" charset="0"/>
                <a:cs typeface="Calibri Light" panose="020F0302020204030204" pitchFamily="34" charset="0"/>
              </a:rPr>
              <a:t> </a:t>
            </a:r>
            <a:r>
              <a:rPr lang="fr-FR" sz="3600" b="1" kern="0" dirty="0" err="1" smtClean="0">
                <a:solidFill>
                  <a:srgbClr val="008AC9"/>
                </a:solidFill>
                <a:latin typeface="Century Gothic" panose="020B0502020202020204" pitchFamily="34" charset="0"/>
                <a:cs typeface="Calibri Light" panose="020F0302020204030204" pitchFamily="34" charset="0"/>
              </a:rPr>
              <a:t>und</a:t>
            </a:r>
            <a:r>
              <a:rPr lang="fr-FR" sz="3600" b="1" kern="0" dirty="0" smtClean="0">
                <a:solidFill>
                  <a:srgbClr val="008AC9"/>
                </a:solidFill>
                <a:latin typeface="Century Gothic" panose="020B0502020202020204" pitchFamily="34" charset="0"/>
                <a:cs typeface="Calibri Light" panose="020F0302020204030204" pitchFamily="34" charset="0"/>
              </a:rPr>
              <a:t> </a:t>
            </a:r>
            <a:r>
              <a:rPr lang="fr-FR" sz="3600" b="1" kern="0" dirty="0" err="1" smtClean="0">
                <a:solidFill>
                  <a:srgbClr val="008AC9"/>
                </a:solidFill>
                <a:latin typeface="Century Gothic" panose="020B0502020202020204" pitchFamily="34" charset="0"/>
                <a:cs typeface="Calibri Light" panose="020F0302020204030204" pitchFamily="34" charset="0"/>
              </a:rPr>
              <a:t>Umwelt</a:t>
            </a:r>
            <a:endParaRPr lang="fr-FR" sz="3600" b="1" kern="0" dirty="0" smtClean="0">
              <a:solidFill>
                <a:srgbClr val="008AC9"/>
              </a:solidFill>
              <a:latin typeface="Century Gothic" panose="020B0502020202020204" pitchFamily="34" charset="0"/>
              <a:cs typeface="Calibri Light" panose="020F0302020204030204" pitchFamily="34" charset="0"/>
            </a:endParaRPr>
          </a:p>
          <a:p>
            <a:pPr marL="0" indent="0" algn="just">
              <a:buNone/>
            </a:pP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Mit Guillaume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Pitron</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Denis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Trystram</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Thomas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Hamacher</a:t>
            </a:r>
            <a:endParaRPr lang="fr-FR"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13</a:t>
            </a:fld>
            <a:endParaRPr lang="fr-FR"/>
          </a:p>
        </p:txBody>
      </p:sp>
      <p:sp>
        <p:nvSpPr>
          <p:cNvPr id="4" name="ZoneTexte 3"/>
          <p:cNvSpPr txBox="1"/>
          <p:nvPr/>
        </p:nvSpPr>
        <p:spPr>
          <a:xfrm>
            <a:off x="6520069" y="1922696"/>
            <a:ext cx="5382894" cy="835613"/>
          </a:xfrm>
          <a:prstGeom prst="rect">
            <a:avLst/>
          </a:prstGeom>
          <a:noFill/>
        </p:spPr>
        <p:txBody>
          <a:bodyPr wrap="square" rtlCol="0">
            <a:spAutoFit/>
          </a:bodyPr>
          <a:lstStyle/>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Stellt die rasante Entwicklung der Digitalisierung eine zusätzliche Gefahr für die Umwelt dar, oder kann sie zu ihrer Erhaltung beitragen?</a:t>
            </a:r>
            <a:endParaRPr lang="fr-FR" sz="2400" dirty="0" smtClean="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sp>
        <p:nvSpPr>
          <p:cNvPr id="8" name="ZoneTexte 7"/>
          <p:cNvSpPr txBox="1"/>
          <p:nvPr/>
        </p:nvSpPr>
        <p:spPr>
          <a:xfrm>
            <a:off x="6520069" y="3627320"/>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520069" y="4308870"/>
            <a:ext cx="5096717" cy="338554"/>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20.11, München, Zoom und Facebook Live (19:30) </a:t>
            </a:r>
            <a:endParaRPr lang="fr-FR" sz="1400" dirty="0">
              <a:latin typeface="Century Gothic" panose="020B0502020202020204" pitchFamily="34" charset="0"/>
            </a:endParaRPr>
          </a:p>
        </p:txBody>
      </p:sp>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l="34085" r="10061"/>
          <a:stretch/>
        </p:blipFill>
        <p:spPr>
          <a:xfrm>
            <a:off x="164824" y="3206307"/>
            <a:ext cx="1846385" cy="2205126"/>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3561" y="3208698"/>
            <a:ext cx="1634539" cy="2202735"/>
          </a:xfrm>
          <a:prstGeom prst="rect">
            <a:avLst/>
          </a:prstGeom>
        </p:spPr>
      </p:pic>
      <p:pic>
        <p:nvPicPr>
          <p:cNvPr id="15" name="Image 14"/>
          <p:cNvPicPr>
            <a:picLocks noChangeAspect="1"/>
          </p:cNvPicPr>
          <p:nvPr/>
        </p:nvPicPr>
        <p:blipFill rotWithShape="1">
          <a:blip r:embed="rId6" cstate="print">
            <a:extLst>
              <a:ext uri="{28A0092B-C50C-407E-A947-70E740481C1C}">
                <a14:useLocalDpi xmlns:a14="http://schemas.microsoft.com/office/drawing/2010/main" val="0"/>
              </a:ext>
            </a:extLst>
          </a:blip>
          <a:srcRect l="15832" t="12500" r="15417"/>
          <a:stretch/>
        </p:blipFill>
        <p:spPr>
          <a:xfrm>
            <a:off x="4050452" y="3212099"/>
            <a:ext cx="1728048" cy="2199334"/>
          </a:xfrm>
          <a:prstGeom prst="rect">
            <a:avLst/>
          </a:prstGeom>
        </p:spPr>
      </p:pic>
    </p:spTree>
    <p:extLst>
      <p:ext uri="{BB962C8B-B14F-4D97-AF65-F5344CB8AC3E}">
        <p14:creationId xmlns:p14="http://schemas.microsoft.com/office/powerpoint/2010/main" val="2908721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459" t="79431" r="1570"/>
          <a:stretch/>
        </p:blipFill>
        <p:spPr>
          <a:xfrm>
            <a:off x="0" y="-477918"/>
            <a:ext cx="12192000" cy="1535532"/>
          </a:xfrm>
          <a:prstGeom prst="rect">
            <a:avLst/>
          </a:prstGeom>
        </p:spPr>
      </p:pic>
      <p:sp>
        <p:nvSpPr>
          <p:cNvPr id="2" name="Rectangle 1"/>
          <p:cNvSpPr/>
          <p:nvPr/>
        </p:nvSpPr>
        <p:spPr>
          <a:xfrm>
            <a:off x="529205" y="3001818"/>
            <a:ext cx="11133590" cy="1569660"/>
          </a:xfrm>
          <a:prstGeom prst="rect">
            <a:avLst/>
          </a:prstGeom>
        </p:spPr>
        <p:txBody>
          <a:bodyPr wrap="square">
            <a:spAutoFit/>
          </a:bodyPr>
          <a:lstStyle/>
          <a:p>
            <a:pPr algn="ctr"/>
            <a:r>
              <a:rPr lang="fr-FR" sz="4800" b="1" kern="0" dirty="0">
                <a:solidFill>
                  <a:srgbClr val="008AC9"/>
                </a:solidFill>
                <a:latin typeface="Century Gothic" panose="020B0502020202020204" pitchFamily="34" charset="0"/>
                <a:cs typeface="Calibri Light" panose="020F0302020204030204" pitchFamily="34" charset="0"/>
              </a:rPr>
              <a:t>4</a:t>
            </a:r>
            <a:r>
              <a:rPr lang="fr-FR" sz="4800" b="1" kern="0" dirty="0" smtClean="0">
                <a:solidFill>
                  <a:srgbClr val="008AC9"/>
                </a:solidFill>
                <a:latin typeface="Century Gothic" panose="020B0502020202020204" pitchFamily="34" charset="0"/>
                <a:cs typeface="Calibri Light" panose="020F0302020204030204" pitchFamily="34" charset="0"/>
              </a:rPr>
              <a:t>. Virtual Reality Workshops </a:t>
            </a:r>
            <a:r>
              <a:rPr lang="fr-FR" sz="4800" b="1" kern="0" dirty="0" err="1" smtClean="0">
                <a:solidFill>
                  <a:srgbClr val="008AC9"/>
                </a:solidFill>
                <a:latin typeface="Century Gothic" panose="020B0502020202020204" pitchFamily="34" charset="0"/>
                <a:cs typeface="Calibri Light" panose="020F0302020204030204" pitchFamily="34" charset="0"/>
              </a:rPr>
              <a:t>und</a:t>
            </a:r>
            <a:r>
              <a:rPr lang="fr-FR" sz="4800" b="1" kern="0" dirty="0" smtClean="0">
                <a:solidFill>
                  <a:srgbClr val="008AC9"/>
                </a:solidFill>
                <a:latin typeface="Century Gothic" panose="020B0502020202020204" pitchFamily="34" charset="0"/>
                <a:cs typeface="Calibri Light" panose="020F0302020204030204" pitchFamily="34" charset="0"/>
              </a:rPr>
              <a:t> </a:t>
            </a:r>
            <a:r>
              <a:rPr lang="fr-FR" sz="4800" b="1" kern="0" dirty="0" err="1" smtClean="0">
                <a:solidFill>
                  <a:srgbClr val="008AC9"/>
                </a:solidFill>
                <a:latin typeface="Century Gothic" panose="020B0502020202020204" pitchFamily="34" charset="0"/>
                <a:cs typeface="Calibri Light" panose="020F0302020204030204" pitchFamily="34" charset="0"/>
              </a:rPr>
              <a:t>Installationen</a:t>
            </a:r>
            <a:endParaRPr lang="fr-FR" sz="4800" b="1" kern="0" dirty="0">
              <a:solidFill>
                <a:srgbClr val="008AC9"/>
              </a:solidFill>
              <a:latin typeface="Century Gothic" panose="020B0502020202020204" pitchFamily="34" charset="0"/>
              <a:cs typeface="Calibri Light" panose="020F0302020204030204" pitchFamily="34" charset="0"/>
            </a:endParaRPr>
          </a:p>
        </p:txBody>
      </p:sp>
    </p:spTree>
    <p:extLst>
      <p:ext uri="{BB962C8B-B14F-4D97-AF65-F5344CB8AC3E}">
        <p14:creationId xmlns:p14="http://schemas.microsoft.com/office/powerpoint/2010/main" val="2912542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418" y="714273"/>
            <a:ext cx="5874095" cy="1457427"/>
          </a:xfrm>
        </p:spPr>
        <p:txBody>
          <a:bodyPr>
            <a:normAutofit lnSpcReduction="10000"/>
          </a:bodyPr>
          <a:lstStyle/>
          <a:p>
            <a:pPr marL="0" indent="0" algn="just">
              <a:buNone/>
            </a:pPr>
            <a:r>
              <a:rPr lang="fr-FR" sz="3600" b="1" kern="0" dirty="0" smtClean="0">
                <a:solidFill>
                  <a:srgbClr val="008AC9"/>
                </a:solidFill>
                <a:latin typeface="Century Gothic" panose="020B0502020202020204" pitchFamily="34" charset="0"/>
                <a:cs typeface="Calibri Light" panose="020F0302020204030204" pitchFamily="34" charset="0"/>
              </a:rPr>
              <a:t>« Dans la peau de Thomas </a:t>
            </a:r>
            <a:r>
              <a:rPr lang="fr-FR" sz="3600" b="1" kern="0" dirty="0" err="1" smtClean="0">
                <a:solidFill>
                  <a:srgbClr val="008AC9"/>
                </a:solidFill>
                <a:latin typeface="Century Gothic" panose="020B0502020202020204" pitchFamily="34" charset="0"/>
                <a:cs typeface="Calibri Light" panose="020F0302020204030204" pitchFamily="34" charset="0"/>
              </a:rPr>
              <a:t>Pesquet</a:t>
            </a:r>
            <a:r>
              <a:rPr lang="fr-FR" sz="3600" b="1" kern="0" dirty="0" smtClean="0">
                <a:solidFill>
                  <a:srgbClr val="008AC9"/>
                </a:solidFill>
                <a:latin typeface="Century Gothic" panose="020B0502020202020204" pitchFamily="34" charset="0"/>
                <a:cs typeface="Calibri Light" panose="020F0302020204030204" pitchFamily="34" charset="0"/>
              </a:rPr>
              <a:t> »</a:t>
            </a:r>
          </a:p>
          <a:p>
            <a:pPr marL="0" indent="0" algn="just">
              <a:buNone/>
            </a:pP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Ein</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Virtual Reality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Abenteuer</a:t>
            </a:r>
            <a:endParaRPr lang="fr-FR"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15</a:t>
            </a:fld>
            <a:endParaRPr lang="fr-FR"/>
          </a:p>
        </p:txBody>
      </p:sp>
      <p:sp>
        <p:nvSpPr>
          <p:cNvPr id="4" name="ZoneTexte 3"/>
          <p:cNvSpPr txBox="1"/>
          <p:nvPr/>
        </p:nvSpPr>
        <p:spPr>
          <a:xfrm>
            <a:off x="6631457" y="1209483"/>
            <a:ext cx="5382894" cy="1826654"/>
          </a:xfrm>
          <a:prstGeom prst="rect">
            <a:avLst/>
          </a:prstGeom>
          <a:noFill/>
        </p:spPr>
        <p:txBody>
          <a:bodyPr wrap="square" rtlCol="0">
            <a:spAutoFit/>
          </a:bodyPr>
          <a:lstStyle/>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Haben Sie schon einmal davon geträumt, Astronaut zu sein?</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Schlüpfen Sie in die Haut von Thomas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Pesquet</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und erleben Sie seine Abenteuer dank der ersten im Weltraum gedrehten Virtual-Reality-Aufnahmen!</a:t>
            </a:r>
          </a:p>
          <a:p>
            <a:pPr algn="just">
              <a:lnSpc>
                <a:spcPct val="115000"/>
              </a:lnSpc>
            </a:pP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In Düsseldorf und Köln wird der französische Virtual-Reality-Film von Pierre-Emmanuel Le Goff und Jürgen Hansen in verschiedenen Workshops vorgestellt.</a:t>
            </a: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sp>
        <p:nvSpPr>
          <p:cNvPr id="8" name="ZoneTexte 7"/>
          <p:cNvSpPr txBox="1"/>
          <p:nvPr/>
        </p:nvSpPr>
        <p:spPr>
          <a:xfrm>
            <a:off x="6631457" y="3577630"/>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631457" y="4137119"/>
            <a:ext cx="5096717" cy="2154436"/>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19.11-23.11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Düsseldorf </a:t>
            </a:r>
            <a:r>
              <a:rPr lang="de-DE" sz="1400" dirty="0" smtClean="0">
                <a:latin typeface="Century Gothic" panose="020B0502020202020204" pitchFamily="34" charset="0"/>
              </a:rPr>
              <a:t>: </a:t>
            </a:r>
            <a:r>
              <a:rPr lang="de-DE" sz="1400" dirty="0" smtClean="0">
                <a:latin typeface="Century Gothic" panose="020B0502020202020204" pitchFamily="34" charset="0"/>
                <a:hlinkClick r:id="rId4"/>
              </a:rPr>
              <a:t>Vorstellung des VR-Films </a:t>
            </a:r>
            <a:r>
              <a:rPr lang="de-DE" sz="1400" dirty="0" smtClean="0">
                <a:latin typeface="Century Gothic" panose="020B0502020202020204" pitchFamily="34" charset="0"/>
              </a:rPr>
              <a:t>„Dans la </a:t>
            </a:r>
            <a:r>
              <a:rPr lang="de-DE" sz="1400" dirty="0" err="1" smtClean="0">
                <a:latin typeface="Century Gothic" panose="020B0502020202020204" pitchFamily="34" charset="0"/>
              </a:rPr>
              <a:t>peau</a:t>
            </a:r>
            <a:r>
              <a:rPr lang="de-DE" sz="1400" dirty="0" smtClean="0">
                <a:latin typeface="Century Gothic" panose="020B0502020202020204" pitchFamily="34" charset="0"/>
              </a:rPr>
              <a:t> de Thomas </a:t>
            </a:r>
            <a:r>
              <a:rPr lang="de-DE" sz="1400" dirty="0" err="1" smtClean="0">
                <a:latin typeface="Century Gothic" panose="020B0502020202020204" pitchFamily="34" charset="0"/>
              </a:rPr>
              <a:t>Pesquet</a:t>
            </a:r>
            <a:r>
              <a:rPr lang="de-DE" sz="1400" dirty="0" smtClean="0">
                <a:latin typeface="Century Gothic" panose="020B0502020202020204" pitchFamily="34" charset="0"/>
              </a:rPr>
              <a:t>“, Eintritt frei.</a:t>
            </a:r>
          </a:p>
          <a:p>
            <a:pPr algn="just"/>
            <a:r>
              <a:rPr lang="de-DE" sz="1600" b="1" kern="0" dirty="0" smtClean="0">
                <a:solidFill>
                  <a:srgbClr val="008AC9"/>
                </a:solidFill>
                <a:latin typeface="Century Gothic" panose="020B0502020202020204" pitchFamily="34" charset="0"/>
                <a:cs typeface="Calibri Light" panose="020F0302020204030204" pitchFamily="34" charset="0"/>
              </a:rPr>
              <a:t>21.11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Düsseldorf (15:00-22:00) </a:t>
            </a:r>
            <a:r>
              <a:rPr lang="de-DE" sz="1400" dirty="0" smtClean="0">
                <a:latin typeface="Century Gothic" panose="020B0502020202020204" pitchFamily="34" charset="0"/>
              </a:rPr>
              <a:t>: Vorstellung des Films und Gespräch mit dem Astronautentrainer Lionel </a:t>
            </a:r>
            <a:r>
              <a:rPr lang="de-DE" sz="1400" dirty="0" err="1" smtClean="0">
                <a:latin typeface="Century Gothic" panose="020B0502020202020204" pitchFamily="34" charset="0"/>
              </a:rPr>
              <a:t>Ferra</a:t>
            </a:r>
            <a:r>
              <a:rPr lang="de-DE" sz="1400" dirty="0">
                <a:latin typeface="Century Gothic" panose="020B0502020202020204" pitchFamily="34" charset="0"/>
              </a:rPr>
              <a:t> </a:t>
            </a:r>
            <a:r>
              <a:rPr lang="de-DE" sz="1400" dirty="0" smtClean="0">
                <a:latin typeface="Century Gothic" panose="020B0502020202020204" pitchFamily="34" charset="0"/>
              </a:rPr>
              <a:t>(European Astronaut </a:t>
            </a:r>
            <a:r>
              <a:rPr lang="de-DE" sz="1400" dirty="0" err="1" smtClean="0">
                <a:latin typeface="Century Gothic" panose="020B0502020202020204" pitchFamily="34" charset="0"/>
              </a:rPr>
              <a:t>Centre</a:t>
            </a:r>
            <a:r>
              <a:rPr lang="de-DE" sz="1400" dirty="0" smtClean="0">
                <a:latin typeface="Century Gothic" panose="020B0502020202020204" pitchFamily="34" charset="0"/>
              </a:rPr>
              <a:t>) um 18:00.  </a:t>
            </a:r>
          </a:p>
          <a:p>
            <a:pPr algn="just"/>
            <a:r>
              <a:rPr lang="de-DE" sz="1600" b="1" kern="0" dirty="0" smtClean="0">
                <a:solidFill>
                  <a:srgbClr val="008AC9"/>
                </a:solidFill>
                <a:latin typeface="Century Gothic" panose="020B0502020202020204" pitchFamily="34" charset="0"/>
                <a:cs typeface="Calibri Light" panose="020F0302020204030204" pitchFamily="34" charset="0"/>
              </a:rPr>
              <a:t>24.11-26.11, Köln : </a:t>
            </a:r>
            <a:r>
              <a:rPr lang="de-DE" sz="1400" dirty="0">
                <a:latin typeface="Century Gothic" panose="020B0502020202020204" pitchFamily="34" charset="0"/>
                <a:hlinkClick r:id="rId5"/>
              </a:rPr>
              <a:t>Vorstellung des </a:t>
            </a:r>
            <a:r>
              <a:rPr lang="de-DE" sz="1400" dirty="0" smtClean="0">
                <a:latin typeface="Century Gothic" panose="020B0502020202020204" pitchFamily="34" charset="0"/>
                <a:hlinkClick r:id="rId5"/>
              </a:rPr>
              <a:t>VR-Films</a:t>
            </a:r>
            <a:r>
              <a:rPr lang="de-DE" sz="1400" dirty="0" smtClean="0">
                <a:latin typeface="Century Gothic" panose="020B0502020202020204" pitchFamily="34" charset="0"/>
              </a:rPr>
              <a:t> </a:t>
            </a:r>
          </a:p>
          <a:p>
            <a:pPr algn="just"/>
            <a:r>
              <a:rPr lang="de-DE" sz="1600" b="1" kern="0" dirty="0" smtClean="0">
                <a:solidFill>
                  <a:srgbClr val="008AC9"/>
                </a:solidFill>
                <a:latin typeface="Century Gothic" panose="020B0502020202020204" pitchFamily="34" charset="0"/>
                <a:cs typeface="Calibri Light" panose="020F0302020204030204" pitchFamily="34" charset="0"/>
              </a:rPr>
              <a:t>24.11, Köln: </a:t>
            </a:r>
            <a:r>
              <a:rPr lang="de-DE" sz="1400" dirty="0" smtClean="0">
                <a:latin typeface="Century Gothic" panose="020B0502020202020204" pitchFamily="34" charset="0"/>
              </a:rPr>
              <a:t>VR-Abend und Treffen mit einem Mitglied des European Astronaut </a:t>
            </a:r>
            <a:r>
              <a:rPr lang="de-DE" sz="1400" dirty="0" err="1" smtClean="0">
                <a:latin typeface="Century Gothic" panose="020B0502020202020204" pitchFamily="34" charset="0"/>
              </a:rPr>
              <a:t>Centre</a:t>
            </a:r>
            <a:r>
              <a:rPr lang="de-DE" sz="1400" dirty="0" smtClean="0">
                <a:latin typeface="Century Gothic" panose="020B0502020202020204" pitchFamily="34" charset="0"/>
              </a:rPr>
              <a:t>. </a:t>
            </a:r>
            <a:endParaRPr lang="fr-FR" sz="1400" dirty="0">
              <a:latin typeface="Century Gothic" panose="020B0502020202020204" pitchFamily="34" charset="0"/>
            </a:endParaRPr>
          </a:p>
          <a:p>
            <a:pPr algn="just"/>
            <a:endParaRPr lang="fr-FR" sz="1400" dirty="0">
              <a:latin typeface="Century Gothic" panose="020B0502020202020204" pitchFamily="34" charset="0"/>
            </a:endParaRPr>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2392461"/>
            <a:ext cx="5980113" cy="3363814"/>
          </a:xfrm>
          <a:prstGeom prst="rect">
            <a:avLst/>
          </a:prstGeom>
        </p:spPr>
      </p:pic>
    </p:spTree>
    <p:extLst>
      <p:ext uri="{BB962C8B-B14F-4D97-AF65-F5344CB8AC3E}">
        <p14:creationId xmlns:p14="http://schemas.microsoft.com/office/powerpoint/2010/main" val="4010383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418" y="714273"/>
            <a:ext cx="5874095" cy="1457427"/>
          </a:xfrm>
        </p:spPr>
        <p:txBody>
          <a:bodyPr>
            <a:normAutofit/>
          </a:bodyPr>
          <a:lstStyle/>
          <a:p>
            <a:pPr marL="0" indent="0" algn="just">
              <a:buNone/>
            </a:pPr>
            <a:r>
              <a:rPr lang="fr-FR" sz="3600" b="1" kern="0" dirty="0" smtClean="0">
                <a:solidFill>
                  <a:srgbClr val="008AC9"/>
                </a:solidFill>
                <a:latin typeface="Century Gothic" panose="020B0502020202020204" pitchFamily="34" charset="0"/>
                <a:cs typeface="Calibri Light" panose="020F0302020204030204" pitchFamily="34" charset="0"/>
              </a:rPr>
              <a:t>The Brain 6</a:t>
            </a:r>
          </a:p>
          <a:p>
            <a:pPr marL="0" indent="0" algn="just">
              <a:buNone/>
            </a:pP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Eine</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digitale Sound-Installation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von</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Camille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Delafon</a:t>
            </a:r>
            <a:endParaRPr lang="fr-FR"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16</a:t>
            </a:fld>
            <a:endParaRPr lang="fr-FR"/>
          </a:p>
        </p:txBody>
      </p:sp>
      <p:sp>
        <p:nvSpPr>
          <p:cNvPr id="4" name="ZoneTexte 3"/>
          <p:cNvSpPr txBox="1"/>
          <p:nvPr/>
        </p:nvSpPr>
        <p:spPr>
          <a:xfrm>
            <a:off x="6631457" y="741647"/>
            <a:ext cx="5382894" cy="2569934"/>
          </a:xfrm>
          <a:prstGeom prst="rect">
            <a:avLst/>
          </a:prstGeom>
          <a:noFill/>
        </p:spPr>
        <p:txBody>
          <a:bodyPr wrap="square" rtlCol="0">
            <a:spAutoFit/>
          </a:bodyPr>
          <a:lstStyle/>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Zur </a:t>
            </a:r>
            <a:r>
              <a:rPr lang="de-DE" sz="14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6. Ausgabe </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von The Brain, einem Gemeinschaftsprojekt des Institut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français</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Deutschland, dem Institut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français</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Schweden und dem internationalen Spiele- und Medienlabel A MAZE</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freuen wir </a:t>
            </a:r>
            <a:r>
              <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uns,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die </a:t>
            </a:r>
            <a:r>
              <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Komponistin Camille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Delafon</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begrüßen zu dürfen.</a:t>
            </a:r>
          </a:p>
          <a:p>
            <a:pPr algn="just">
              <a:lnSpc>
                <a:spcPct val="115000"/>
              </a:lnSpc>
            </a:pP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Camille wird in die digitale Welt eintauchen, um eine interaktive Sound-Installation zum Thema „Heimat ist kein Ort – Heimat ist ein Gefühl“  für A MAZE / SPACE zu schaffen, eine Multiplayer 3D Plattform, die für Festivals und andere Kulturevents geschaffen wurde</a:t>
            </a:r>
            <a:r>
              <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a:t>
            </a:r>
            <a:endPar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sp>
        <p:nvSpPr>
          <p:cNvPr id="8" name="ZoneTexte 7"/>
          <p:cNvSpPr txBox="1"/>
          <p:nvPr/>
        </p:nvSpPr>
        <p:spPr>
          <a:xfrm>
            <a:off x="6631457" y="4170944"/>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631457" y="4681085"/>
            <a:ext cx="5096717" cy="769441"/>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28,11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online</a:t>
            </a:r>
            <a:r>
              <a:rPr lang="de-DE" sz="1400" dirty="0" smtClean="0">
                <a:latin typeface="Century Gothic" panose="020B0502020202020204" pitchFamily="34" charset="0"/>
              </a:rPr>
              <a:t>: Premiere im Rahmen der Französischen Filmwoche. </a:t>
            </a:r>
            <a:r>
              <a:rPr lang="de-DE" sz="1400" dirty="0" smtClean="0">
                <a:latin typeface="Century Gothic" panose="020B0502020202020204" pitchFamily="34" charset="0"/>
                <a:hlinkClick r:id="rId4"/>
              </a:rPr>
              <a:t>Mehr </a:t>
            </a:r>
            <a:r>
              <a:rPr lang="de-DE" sz="1400" dirty="0" err="1" smtClean="0">
                <a:latin typeface="Century Gothic" panose="020B0502020202020204" pitchFamily="34" charset="0"/>
                <a:hlinkClick r:id="rId4"/>
              </a:rPr>
              <a:t>infos</a:t>
            </a:r>
            <a:r>
              <a:rPr lang="de-DE" sz="1400" dirty="0" smtClean="0">
                <a:latin typeface="Century Gothic" panose="020B0502020202020204" pitchFamily="34" charset="0"/>
              </a:rPr>
              <a:t>. </a:t>
            </a:r>
            <a:endParaRPr lang="fr-FR" sz="1400" dirty="0">
              <a:latin typeface="Century Gothic" panose="020B0502020202020204" pitchFamily="34" charset="0"/>
            </a:endParaRPr>
          </a:p>
          <a:p>
            <a:pPr algn="just"/>
            <a:endParaRPr lang="fr-FR" sz="1400" dirty="0">
              <a:latin typeface="Century Gothic" panose="020B0502020202020204" pitchFamily="34" charset="0"/>
            </a:endParaRPr>
          </a:p>
        </p:txBody>
      </p:sp>
      <p:pic>
        <p:nvPicPr>
          <p:cNvPr id="2" name="Image 1"/>
          <p:cNvPicPr>
            <a:picLocks noChangeAspect="1"/>
          </p:cNvPicPr>
          <p:nvPr/>
        </p:nvPicPr>
        <p:blipFill>
          <a:blip r:embed="rId5"/>
          <a:stretch>
            <a:fillRect/>
          </a:stretch>
        </p:blipFill>
        <p:spPr>
          <a:xfrm>
            <a:off x="1260370" y="2171700"/>
            <a:ext cx="3034539" cy="3977241"/>
          </a:xfrm>
          <a:prstGeom prst="rect">
            <a:avLst/>
          </a:prstGeom>
        </p:spPr>
      </p:pic>
    </p:spTree>
    <p:extLst>
      <p:ext uri="{BB962C8B-B14F-4D97-AF65-F5344CB8AC3E}">
        <p14:creationId xmlns:p14="http://schemas.microsoft.com/office/powerpoint/2010/main" val="3146398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459" t="79431" r="1570"/>
          <a:stretch/>
        </p:blipFill>
        <p:spPr>
          <a:xfrm>
            <a:off x="0" y="-477918"/>
            <a:ext cx="12192000" cy="1535532"/>
          </a:xfrm>
          <a:prstGeom prst="rect">
            <a:avLst/>
          </a:prstGeom>
        </p:spPr>
      </p:pic>
      <p:sp>
        <p:nvSpPr>
          <p:cNvPr id="2" name="Rectangle 1"/>
          <p:cNvSpPr/>
          <p:nvPr/>
        </p:nvSpPr>
        <p:spPr>
          <a:xfrm>
            <a:off x="1201868" y="2605213"/>
            <a:ext cx="10019089" cy="830997"/>
          </a:xfrm>
          <a:prstGeom prst="rect">
            <a:avLst/>
          </a:prstGeom>
        </p:spPr>
        <p:txBody>
          <a:bodyPr wrap="none">
            <a:spAutoFit/>
          </a:bodyPr>
          <a:lstStyle/>
          <a:p>
            <a:r>
              <a:rPr lang="fr-FR" sz="4800" b="1" kern="0" dirty="0">
                <a:solidFill>
                  <a:srgbClr val="008AC9"/>
                </a:solidFill>
                <a:latin typeface="Century Gothic" panose="020B0502020202020204" pitchFamily="34" charset="0"/>
                <a:cs typeface="Calibri Light" panose="020F0302020204030204" pitchFamily="34" charset="0"/>
              </a:rPr>
              <a:t>5</a:t>
            </a:r>
            <a:r>
              <a:rPr lang="fr-FR" sz="4800" b="1" kern="0" dirty="0" smtClean="0">
                <a:solidFill>
                  <a:srgbClr val="008AC9"/>
                </a:solidFill>
                <a:latin typeface="Century Gothic" panose="020B0502020202020204" pitchFamily="34" charset="0"/>
                <a:cs typeface="Calibri Light" panose="020F0302020204030204" pitchFamily="34" charset="0"/>
              </a:rPr>
              <a:t>. Mon </a:t>
            </a:r>
            <a:r>
              <a:rPr lang="fr-FR" sz="4800" b="1" kern="0" dirty="0" err="1" smtClean="0">
                <a:solidFill>
                  <a:srgbClr val="008AC9"/>
                </a:solidFill>
                <a:latin typeface="Century Gothic" panose="020B0502020202020204" pitchFamily="34" charset="0"/>
                <a:cs typeface="Calibri Light" panose="020F0302020204030204" pitchFamily="34" charset="0"/>
              </a:rPr>
              <a:t>Comic</a:t>
            </a:r>
            <a:r>
              <a:rPr lang="fr-FR" sz="4800" b="1" kern="0" dirty="0" smtClean="0">
                <a:solidFill>
                  <a:srgbClr val="008AC9"/>
                </a:solidFill>
                <a:latin typeface="Century Gothic" panose="020B0502020202020204" pitchFamily="34" charset="0"/>
                <a:cs typeface="Calibri Light" panose="020F0302020204030204" pitchFamily="34" charset="0"/>
              </a:rPr>
              <a:t>-Salon - </a:t>
            </a:r>
            <a:r>
              <a:rPr lang="fr-FR" sz="4800" b="1" kern="0" dirty="0" err="1" smtClean="0">
                <a:solidFill>
                  <a:srgbClr val="008AC9"/>
                </a:solidFill>
                <a:latin typeface="Century Gothic" panose="020B0502020202020204" pitchFamily="34" charset="0"/>
                <a:cs typeface="Calibri Light" panose="020F0302020204030204" pitchFamily="34" charset="0"/>
              </a:rPr>
              <a:t>November</a:t>
            </a:r>
            <a:endParaRPr lang="fr-FR" sz="4800" b="1" kern="0" dirty="0">
              <a:solidFill>
                <a:srgbClr val="008AC9"/>
              </a:solidFill>
              <a:latin typeface="Century Gothic" panose="020B0502020202020204" pitchFamily="34" charset="0"/>
              <a:cs typeface="Calibri Light" panose="020F0302020204030204" pitchFamily="34" charset="0"/>
            </a:endParaRPr>
          </a:p>
        </p:txBody>
      </p:sp>
      <p:sp>
        <p:nvSpPr>
          <p:cNvPr id="3" name="Rectangle 2"/>
          <p:cNvSpPr/>
          <p:nvPr/>
        </p:nvSpPr>
        <p:spPr>
          <a:xfrm>
            <a:off x="3909362" y="3503267"/>
            <a:ext cx="4373313" cy="461665"/>
          </a:xfrm>
          <a:prstGeom prst="rect">
            <a:avLst/>
          </a:prstGeom>
        </p:spPr>
        <p:txBody>
          <a:bodyPr wrap="none">
            <a:spAutoFit/>
          </a:bodyPr>
          <a:lstStyle/>
          <a:p>
            <a:pPr algn="just"/>
            <a:r>
              <a:rPr lang="fr-FR" sz="24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Monat</a:t>
            </a:r>
            <a:r>
              <a:rPr lang="fr-FR" sz="24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des </a:t>
            </a:r>
            <a:r>
              <a:rPr lang="fr-FR" sz="24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digitalen</a:t>
            </a:r>
            <a:r>
              <a:rPr lang="fr-FR" sz="24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Comics</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965" y="4766701"/>
            <a:ext cx="1935096" cy="1137310"/>
          </a:xfrm>
          <a:prstGeom prst="rect">
            <a:avLst/>
          </a:prstGeom>
        </p:spPr>
      </p:pic>
    </p:spTree>
    <p:extLst>
      <p:ext uri="{BB962C8B-B14F-4D97-AF65-F5344CB8AC3E}">
        <p14:creationId xmlns:p14="http://schemas.microsoft.com/office/powerpoint/2010/main" val="118493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2653" y="570549"/>
            <a:ext cx="6009860" cy="1669068"/>
          </a:xfrm>
        </p:spPr>
        <p:txBody>
          <a:bodyPr>
            <a:normAutofit/>
          </a:bodyPr>
          <a:lstStyle/>
          <a:p>
            <a:pPr marL="0" indent="0" algn="just">
              <a:buNone/>
            </a:pPr>
            <a:r>
              <a:rPr lang="fr-FR" sz="3600" b="1" kern="0" dirty="0" smtClean="0">
                <a:solidFill>
                  <a:srgbClr val="008AC9"/>
                </a:solidFill>
                <a:latin typeface="Century Gothic" panose="020B0502020202020204" pitchFamily="34" charset="0"/>
                <a:cs typeface="Calibri Light" panose="020F0302020204030204" pitchFamily="34" charset="0"/>
              </a:rPr>
              <a:t>Comics </a:t>
            </a:r>
            <a:r>
              <a:rPr lang="fr-FR" sz="3600" b="1" kern="0" dirty="0" err="1" smtClean="0">
                <a:solidFill>
                  <a:srgbClr val="008AC9"/>
                </a:solidFill>
                <a:latin typeface="Century Gothic" panose="020B0502020202020204" pitchFamily="34" charset="0"/>
                <a:cs typeface="Calibri Light" panose="020F0302020204030204" pitchFamily="34" charset="0"/>
              </a:rPr>
              <a:t>auf</a:t>
            </a:r>
            <a:r>
              <a:rPr lang="fr-FR" sz="3600" b="1" kern="0" dirty="0" smtClean="0">
                <a:solidFill>
                  <a:srgbClr val="008AC9"/>
                </a:solidFill>
                <a:latin typeface="Century Gothic" panose="020B0502020202020204" pitchFamily="34" charset="0"/>
                <a:cs typeface="Calibri Light" panose="020F0302020204030204" pitchFamily="34" charset="0"/>
              </a:rPr>
              <a:t> </a:t>
            </a:r>
            <a:r>
              <a:rPr lang="fr-FR" sz="3600" b="1" kern="0" dirty="0" err="1" smtClean="0">
                <a:solidFill>
                  <a:srgbClr val="008AC9"/>
                </a:solidFill>
                <a:latin typeface="Century Gothic" panose="020B0502020202020204" pitchFamily="34" charset="0"/>
                <a:cs typeface="Calibri Light" panose="020F0302020204030204" pitchFamily="34" charset="0"/>
              </a:rPr>
              <a:t>Culturethèque</a:t>
            </a:r>
            <a:endParaRPr lang="fr-FR" sz="3600" b="1" kern="0" dirty="0">
              <a:solidFill>
                <a:srgbClr val="008AC9"/>
              </a:solidFill>
              <a:latin typeface="Century Gothic" panose="020B0502020202020204" pitchFamily="34" charset="0"/>
              <a:cs typeface="Calibri Light" panose="020F0302020204030204" pitchFamily="34" charset="0"/>
            </a:endParaRPr>
          </a:p>
          <a:p>
            <a:pPr marL="0" indent="0" algn="just">
              <a:lnSpc>
                <a:spcPct val="110000"/>
              </a:lnSpc>
              <a:buNone/>
            </a:pPr>
            <a:r>
              <a:rPr lang="de-DE"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Entdecken Sie 300 digitale Comics und die Lieblingsbücher der Bibliothekarinnen online</a:t>
            </a:r>
            <a:endParaRPr lang="fr-FR"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18</a:t>
            </a:fld>
            <a:endParaRPr lang="fr-FR"/>
          </a:p>
        </p:txBody>
      </p:sp>
      <p:sp>
        <p:nvSpPr>
          <p:cNvPr id="4" name="ZoneTexte 3"/>
          <p:cNvSpPr txBox="1"/>
          <p:nvPr/>
        </p:nvSpPr>
        <p:spPr>
          <a:xfrm>
            <a:off x="6511585" y="1902209"/>
            <a:ext cx="5382894" cy="2547813"/>
          </a:xfrm>
          <a:prstGeom prst="rect">
            <a:avLst/>
          </a:prstGeom>
          <a:noFill/>
        </p:spPr>
        <p:txBody>
          <a:bodyPr wrap="square" rtlCol="0">
            <a:spAutoFit/>
          </a:bodyPr>
          <a:lstStyle/>
          <a:p>
            <a:pPr algn="just">
              <a:lnSpc>
                <a:spcPct val="115000"/>
              </a:lnSpc>
            </a:pP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hlinkClick r:id="rId3"/>
              </a:rPr>
              <a:t>Culturethèque</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hlinkClick r:id="rId3"/>
              </a:rPr>
              <a:t> </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bietet 300 digitale Comics zum Lesen.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Entdecken Sie unter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hlinkClick r:id="rId4"/>
              </a:rPr>
              <a:t>diesem Link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die thematische Auswahl, die das Bureau du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livre</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und die Bibliothekarinnen der einzelnen Institut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français</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getroffen haben. </a:t>
            </a:r>
            <a:endPar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just">
              <a:lnSpc>
                <a:spcPct val="115000"/>
              </a:lnSpc>
            </a:pPr>
            <a:endPar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Die Lieblingscomics der Bibliothekarinnen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können Sie online mit der Videoreihe „Ein Autor im Wohnzimmer“ entdecken, die im November dem Comic gewidmet ist, und Werke präsentiert, von denen zumindest ein Teil über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Culturethèque</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erhältlich ist. </a:t>
            </a:r>
          </a:p>
        </p:txBody>
      </p:sp>
      <p:pic>
        <p:nvPicPr>
          <p:cNvPr id="6" name="Image 5"/>
          <p:cNvPicPr>
            <a:picLocks noChangeAspect="1"/>
          </p:cNvPicPr>
          <p:nvPr/>
        </p:nvPicPr>
        <p:blipFill rotWithShape="1">
          <a:blip r:embed="rId5"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pic>
        <p:nvPicPr>
          <p:cNvPr id="10" name="Image 9"/>
          <p:cNvPicPr>
            <a:picLocks noChangeAspect="1"/>
          </p:cNvPicPr>
          <p:nvPr/>
        </p:nvPicPr>
        <p:blipFill rotWithShape="1">
          <a:blip r:embed="rId6">
            <a:extLst>
              <a:ext uri="{28A0092B-C50C-407E-A947-70E740481C1C}">
                <a14:useLocalDpi xmlns:a14="http://schemas.microsoft.com/office/drawing/2010/main" val="0"/>
              </a:ext>
            </a:extLst>
          </a:blip>
          <a:srcRect r="8639"/>
          <a:stretch/>
        </p:blipFill>
        <p:spPr>
          <a:xfrm>
            <a:off x="126967" y="2308275"/>
            <a:ext cx="5942530" cy="3658776"/>
          </a:xfrm>
          <a:prstGeom prst="rect">
            <a:avLst/>
          </a:prstGeom>
        </p:spPr>
      </p:pic>
    </p:spTree>
    <p:extLst>
      <p:ext uri="{BB962C8B-B14F-4D97-AF65-F5344CB8AC3E}">
        <p14:creationId xmlns:p14="http://schemas.microsoft.com/office/powerpoint/2010/main" val="1650239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121" y="588302"/>
            <a:ext cx="6155634" cy="3367397"/>
          </a:xfrm>
        </p:spPr>
        <p:txBody>
          <a:bodyPr>
            <a:normAutofit/>
          </a:bodyPr>
          <a:lstStyle/>
          <a:p>
            <a:pPr marL="0" indent="0" algn="just">
              <a:buNone/>
            </a:pPr>
            <a:r>
              <a:rPr lang="de-DE" sz="3600" b="1" kern="0" dirty="0" err="1" smtClean="0">
                <a:solidFill>
                  <a:srgbClr val="008AC9"/>
                </a:solidFill>
                <a:latin typeface="Century Gothic" panose="020B0502020202020204" pitchFamily="34" charset="0"/>
                <a:cs typeface="Calibri Light" panose="020F0302020204030204" pitchFamily="34" charset="0"/>
              </a:rPr>
              <a:t>Zep</a:t>
            </a:r>
            <a:r>
              <a:rPr lang="de-DE" sz="3600" b="1" kern="0" dirty="0" smtClean="0">
                <a:solidFill>
                  <a:srgbClr val="008AC9"/>
                </a:solidFill>
                <a:latin typeface="Century Gothic" panose="020B0502020202020204" pitchFamily="34" charset="0"/>
                <a:cs typeface="Calibri Light" panose="020F0302020204030204" pitchFamily="34" charset="0"/>
              </a:rPr>
              <a:t> stellt seinen Comic « The End » vor</a:t>
            </a:r>
          </a:p>
          <a:p>
            <a:pPr marL="0" indent="0" algn="just">
              <a:buNone/>
            </a:pPr>
            <a:r>
              <a:rPr lang="de-DE"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Live-Treffen mit dem Comic-Autor und Illustrator</a:t>
            </a:r>
            <a:endParaRPr lang="de-DE"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19</a:t>
            </a:fld>
            <a:endParaRPr lang="fr-FR"/>
          </a:p>
        </p:txBody>
      </p:sp>
      <p:sp>
        <p:nvSpPr>
          <p:cNvPr id="4" name="ZoneTexte 3"/>
          <p:cNvSpPr txBox="1"/>
          <p:nvPr/>
        </p:nvSpPr>
        <p:spPr>
          <a:xfrm>
            <a:off x="6631456" y="698690"/>
            <a:ext cx="5382894" cy="4268861"/>
          </a:xfrm>
          <a:prstGeom prst="rect">
            <a:avLst/>
          </a:prstGeom>
          <a:noFill/>
        </p:spPr>
        <p:txBody>
          <a:bodyPr wrap="square" rtlCol="0">
            <a:spAutoFit/>
          </a:bodyPr>
          <a:lstStyle/>
          <a:p>
            <a:pPr algn="just">
              <a:lnSpc>
                <a:spcPct val="115000"/>
              </a:lnSpc>
            </a:pPr>
            <a:endParaRPr lang="fr-FR" sz="12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Dieses Jahr haben mehr als 1.500 Schülerinnen und Schüler an dem Wettbewerb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Francomics</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teilgenommen</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der sich an Jugendliche richtet und bei dem es darum geht, drei digitale Comics zu entdecken und ein Video zur Präsentation seines Lieblings zu drehen. </a:t>
            </a:r>
          </a:p>
          <a:p>
            <a:pPr algn="just">
              <a:lnSpc>
                <a:spcPct val="115000"/>
              </a:lnSpc>
            </a:pP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Die drei in diesem Jahr ausgewählten Titel waren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L'écorce</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des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choses</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von Cécile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Bidault</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Jamais</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von Bruno Duhamel und </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The End von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Zep</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Im Juni fanden Treffen mit Cécile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Bidault</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und Bruno Duhamel statt</a:t>
            </a:r>
            <a:r>
              <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im November wird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Zep</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im Rahmen von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Novembre</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Numérique</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mit den teilnehmenden Schüler*innen sowie mit der breiten Öffentlichkeit sprechen</a:t>
            </a:r>
            <a:r>
              <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Mehrere Titel von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Zep</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darunter "The End", wurden ins Deutsche übersetzt, sodass das Treffen auf Französisch und Deutsch stattfinden wird. Moderiert wird die Veranstaltung von Jakob Hoffmann, dem Kurator zahlreicher Comic-Projekte in Deutschland.</a:t>
            </a: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sp>
        <p:nvSpPr>
          <p:cNvPr id="8" name="ZoneTexte 7"/>
          <p:cNvSpPr txBox="1"/>
          <p:nvPr/>
        </p:nvSpPr>
        <p:spPr>
          <a:xfrm>
            <a:off x="6631456" y="5266423"/>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631456" y="5659316"/>
            <a:ext cx="5096717" cy="553998"/>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12.11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online unter diesem Link</a:t>
            </a:r>
            <a:endParaRPr lang="fr-FR" sz="1400" dirty="0">
              <a:latin typeface="Century Gothic" panose="020B0502020202020204" pitchFamily="34" charset="0"/>
            </a:endParaRPr>
          </a:p>
          <a:p>
            <a:pPr algn="just"/>
            <a:endParaRPr lang="fr-FR" sz="1400" dirty="0">
              <a:latin typeface="Century Gothic" panose="020B0502020202020204" pitchFamily="34" charset="0"/>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8698" y="2422044"/>
            <a:ext cx="2799343" cy="3970259"/>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387" y="2425082"/>
            <a:ext cx="2646839" cy="3970258"/>
          </a:xfrm>
          <a:prstGeom prst="rect">
            <a:avLst/>
          </a:prstGeom>
        </p:spPr>
      </p:pic>
    </p:spTree>
    <p:extLst>
      <p:ext uri="{BB962C8B-B14F-4D97-AF65-F5344CB8AC3E}">
        <p14:creationId xmlns:p14="http://schemas.microsoft.com/office/powerpoint/2010/main" val="72250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459" t="79431" r="1570"/>
          <a:stretch/>
        </p:blipFill>
        <p:spPr>
          <a:xfrm>
            <a:off x="0" y="-477918"/>
            <a:ext cx="12192000" cy="1535532"/>
          </a:xfrm>
          <a:prstGeom prst="rect">
            <a:avLst/>
          </a:prstGeom>
        </p:spPr>
      </p:pic>
      <p:sp>
        <p:nvSpPr>
          <p:cNvPr id="7" name="Rectangle 6"/>
          <p:cNvSpPr/>
          <p:nvPr/>
        </p:nvSpPr>
        <p:spPr>
          <a:xfrm>
            <a:off x="0" y="2367171"/>
            <a:ext cx="6096000" cy="2123658"/>
          </a:xfrm>
          <a:prstGeom prst="rect">
            <a:avLst/>
          </a:prstGeom>
        </p:spPr>
        <p:txBody>
          <a:bodyPr>
            <a:spAutoFit/>
          </a:bodyPr>
          <a:lstStyle/>
          <a:p>
            <a:pPr lvl="0" algn="ctr"/>
            <a:r>
              <a:rPr lang="fr-FR" sz="6600" b="1" kern="0" dirty="0" err="1" smtClean="0">
                <a:solidFill>
                  <a:srgbClr val="008AC9"/>
                </a:solidFill>
                <a:latin typeface="Century Gothic" panose="020B0502020202020204" pitchFamily="34" charset="0"/>
                <a:cs typeface="Calibri Light" panose="020F0302020204030204" pitchFamily="34" charset="0"/>
              </a:rPr>
              <a:t>Programm</a:t>
            </a:r>
            <a:r>
              <a:rPr lang="fr-FR" sz="6600" b="1" dirty="0" smtClean="0">
                <a:solidFill>
                  <a:srgbClr val="FF0066"/>
                </a:solidFill>
                <a:latin typeface="Century Gothic" panose="020B0502020202020204" pitchFamily="34" charset="0"/>
                <a:cs typeface="Calibri Light" panose="020F0302020204030204" pitchFamily="34" charset="0"/>
              </a:rPr>
              <a:t> </a:t>
            </a:r>
            <a:r>
              <a:rPr lang="fr-FR" sz="6600" b="1" kern="0" dirty="0" smtClean="0">
                <a:solidFill>
                  <a:srgbClr val="008AC9"/>
                </a:solidFill>
                <a:latin typeface="Century Gothic" panose="020B0502020202020204" pitchFamily="34" charset="0"/>
                <a:cs typeface="Calibri Light" panose="020F0302020204030204" pitchFamily="34" charset="0"/>
              </a:rPr>
              <a:t>2020</a:t>
            </a:r>
            <a:endParaRPr lang="fr-FR" sz="4800" b="1" kern="0" dirty="0">
              <a:solidFill>
                <a:srgbClr val="008AC9"/>
              </a:solidFill>
              <a:latin typeface="Century Gothic" panose="020B0502020202020204" pitchFamily="34" charset="0"/>
              <a:cs typeface="Calibri Light" panose="020F0302020204030204" pitchFamily="34" charset="0"/>
            </a:endParaRPr>
          </a:p>
        </p:txBody>
      </p:sp>
      <p:sp>
        <p:nvSpPr>
          <p:cNvPr id="10" name="ZoneTexte 9"/>
          <p:cNvSpPr txBox="1"/>
          <p:nvPr/>
        </p:nvSpPr>
        <p:spPr>
          <a:xfrm>
            <a:off x="6691745" y="1629505"/>
            <a:ext cx="5031778" cy="4832092"/>
          </a:xfrm>
          <a:prstGeom prst="rect">
            <a:avLst/>
          </a:prstGeom>
          <a:noFill/>
        </p:spPr>
        <p:txBody>
          <a:bodyPr wrap="square" rtlCol="0">
            <a:spAutoFit/>
          </a:bodyPr>
          <a:lstStyle/>
          <a:p>
            <a:r>
              <a:rPr lang="fr-FR" sz="28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1. Machines à bulles</a:t>
            </a:r>
          </a:p>
          <a:p>
            <a:endParaRPr lang="fr-FR" sz="28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a:p>
            <a:r>
              <a:rPr lang="fr-FR" sz="28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2</a:t>
            </a:r>
            <a:r>
              <a:rPr lang="de-DE" sz="28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Veranstaltungen für Kinder und Jugendlichen</a:t>
            </a:r>
          </a:p>
          <a:p>
            <a:endParaRPr lang="fr-FR" sz="28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a:p>
            <a:pPr algn="just"/>
            <a:r>
              <a:rPr lang="fr-FR" sz="28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3. </a:t>
            </a:r>
            <a:r>
              <a:rPr lang="fr-FR" sz="28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Debatten</a:t>
            </a:r>
            <a:r>
              <a:rPr lang="fr-FR" sz="28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8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8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8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Gespräche</a:t>
            </a:r>
            <a:endParaRPr lang="fr-FR" sz="28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a:p>
            <a:endParaRPr lang="fr-FR" sz="28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a:p>
            <a:pPr algn="just"/>
            <a:r>
              <a:rPr lang="fr-FR" sz="28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4. VR Workshops </a:t>
            </a:r>
            <a:r>
              <a:rPr lang="fr-FR" sz="28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8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8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Installationen</a:t>
            </a:r>
            <a:endParaRPr lang="fr-FR" sz="28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a:p>
            <a:endParaRPr lang="fr-FR" sz="28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a:p>
            <a:pPr algn="just"/>
            <a:r>
              <a:rPr lang="fr-FR" sz="28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5. </a:t>
            </a:r>
            <a:r>
              <a:rPr lang="fr-FR" sz="28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Mon </a:t>
            </a:r>
            <a:r>
              <a:rPr lang="fr-FR" sz="28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Comic</a:t>
            </a:r>
            <a:r>
              <a:rPr lang="fr-FR" sz="28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Salon</a:t>
            </a:r>
          </a:p>
        </p:txBody>
      </p:sp>
    </p:spTree>
    <p:extLst>
      <p:ext uri="{BB962C8B-B14F-4D97-AF65-F5344CB8AC3E}">
        <p14:creationId xmlns:p14="http://schemas.microsoft.com/office/powerpoint/2010/main" val="369933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459" t="79431" r="1570"/>
          <a:stretch/>
        </p:blipFill>
        <p:spPr>
          <a:xfrm>
            <a:off x="0" y="-477918"/>
            <a:ext cx="12192000" cy="1535532"/>
          </a:xfrm>
          <a:prstGeom prst="rect">
            <a:avLst/>
          </a:prstGeom>
        </p:spPr>
      </p:pic>
      <p:sp>
        <p:nvSpPr>
          <p:cNvPr id="2" name="Rectangle 1"/>
          <p:cNvSpPr/>
          <p:nvPr/>
        </p:nvSpPr>
        <p:spPr>
          <a:xfrm>
            <a:off x="2865789" y="2419683"/>
            <a:ext cx="6264857" cy="830997"/>
          </a:xfrm>
          <a:prstGeom prst="rect">
            <a:avLst/>
          </a:prstGeom>
        </p:spPr>
        <p:txBody>
          <a:bodyPr wrap="none">
            <a:spAutoFit/>
          </a:bodyPr>
          <a:lstStyle/>
          <a:p>
            <a:pPr algn="ctr"/>
            <a:r>
              <a:rPr lang="fr-FR" sz="4800" b="1" kern="0" dirty="0" smtClean="0">
                <a:solidFill>
                  <a:srgbClr val="008AC9"/>
                </a:solidFill>
                <a:latin typeface="Century Gothic" panose="020B0502020202020204" pitchFamily="34" charset="0"/>
                <a:cs typeface="Calibri Light" panose="020F0302020204030204" pitchFamily="34" charset="0"/>
              </a:rPr>
              <a:t>1. Machines à bulles</a:t>
            </a:r>
            <a:endParaRPr lang="fr-FR" sz="4800" b="1" kern="0" dirty="0">
              <a:solidFill>
                <a:srgbClr val="008AC9"/>
              </a:solidFill>
              <a:latin typeface="Century Gothic" panose="020B0502020202020204" pitchFamily="34" charset="0"/>
              <a:cs typeface="Calibri Light" panose="020F0302020204030204" pitchFamily="34" charset="0"/>
            </a:endParaRPr>
          </a:p>
        </p:txBody>
      </p:sp>
      <p:sp>
        <p:nvSpPr>
          <p:cNvPr id="3" name="Rectangle 2"/>
          <p:cNvSpPr/>
          <p:nvPr/>
        </p:nvSpPr>
        <p:spPr>
          <a:xfrm>
            <a:off x="3939008" y="3503267"/>
            <a:ext cx="4314001" cy="461665"/>
          </a:xfrm>
          <a:prstGeom prst="rect">
            <a:avLst/>
          </a:prstGeom>
        </p:spPr>
        <p:txBody>
          <a:bodyPr wrap="none">
            <a:spAutoFit/>
          </a:bodyPr>
          <a:lstStyle/>
          <a:p>
            <a:pPr algn="just"/>
            <a:r>
              <a:rPr lang="fr-FR" sz="24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Digitale Comics </a:t>
            </a:r>
            <a:r>
              <a:rPr lang="de-DE" sz="24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Ausstellung</a:t>
            </a:r>
            <a:endParaRPr lang="de-DE" sz="32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965" y="4899222"/>
            <a:ext cx="1935096" cy="1137310"/>
          </a:xfrm>
          <a:prstGeom prst="rect">
            <a:avLst/>
          </a:prstGeom>
        </p:spPr>
      </p:pic>
    </p:spTree>
    <p:extLst>
      <p:ext uri="{BB962C8B-B14F-4D97-AF65-F5344CB8AC3E}">
        <p14:creationId xmlns:p14="http://schemas.microsoft.com/office/powerpoint/2010/main" val="1276479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418" y="714273"/>
            <a:ext cx="10591800" cy="1026681"/>
          </a:xfrm>
        </p:spPr>
        <p:txBody>
          <a:bodyPr>
            <a:normAutofit/>
          </a:bodyPr>
          <a:lstStyle/>
          <a:p>
            <a:pPr marL="0" indent="0" algn="just">
              <a:buNone/>
            </a:pPr>
            <a:r>
              <a:rPr lang="fr-FR" sz="3600" b="1" kern="0" dirty="0" smtClean="0">
                <a:solidFill>
                  <a:srgbClr val="008AC9"/>
                </a:solidFill>
                <a:latin typeface="Century Gothic" panose="020B0502020202020204" pitchFamily="34" charset="0"/>
                <a:cs typeface="Calibri Light" panose="020F0302020204030204" pitchFamily="34" charset="0"/>
              </a:rPr>
              <a:t>Machines à bulles</a:t>
            </a:r>
          </a:p>
          <a:p>
            <a:pPr marL="0" indent="0" algn="just">
              <a:buNone/>
            </a:pP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Digitale Comics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Ausstellung</a:t>
            </a:r>
            <a:endParaRPr lang="fr-FR"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4</a:t>
            </a:fld>
            <a:endParaRPr lang="fr-FR"/>
          </a:p>
        </p:txBody>
      </p:sp>
      <p:sp>
        <p:nvSpPr>
          <p:cNvPr id="4" name="ZoneTexte 3"/>
          <p:cNvSpPr txBox="1"/>
          <p:nvPr/>
        </p:nvSpPr>
        <p:spPr>
          <a:xfrm>
            <a:off x="6631457" y="473684"/>
            <a:ext cx="5382894" cy="2518382"/>
          </a:xfrm>
          <a:prstGeom prst="rect">
            <a:avLst/>
          </a:prstGeom>
          <a:noFill/>
        </p:spPr>
        <p:txBody>
          <a:bodyPr wrap="square" rtlCol="0">
            <a:spAutoFit/>
          </a:bodyPr>
          <a:lstStyle/>
          <a:p>
            <a:pPr algn="just">
              <a:lnSpc>
                <a:spcPct val="115000"/>
              </a:lnSpc>
            </a:pPr>
            <a:endParaRPr lang="fr-FR" sz="12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Wie Comics </a:t>
            </a:r>
            <a:r>
              <a:rPr lang="de-DE" sz="14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heben </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die </a:t>
            </a:r>
            <a:r>
              <a:rPr lang="de-DE" sz="14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digitalen Technologien </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die Grenzen zwischen den </a:t>
            </a:r>
            <a:r>
              <a:rPr lang="de-DE" sz="14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Künsten auf </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und </a:t>
            </a:r>
            <a:r>
              <a:rPr lang="de-DE" sz="14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denken die </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Beziehung zwischen Autoren und </a:t>
            </a:r>
            <a:r>
              <a:rPr lang="de-DE" sz="14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Lesern neu.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Digitale Comics eröffnen neue kreative Perspektiven und verändern das Verhältnis zu Büchern, Papier und digitalen "Maschinen". </a:t>
            </a:r>
            <a:endPar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just">
              <a:lnSpc>
                <a:spcPct val="115000"/>
              </a:lnSpc>
            </a:pP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Mit der Ausstellung „Machines à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Bulles</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bietet das Institut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francais</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den Besuchern die Möglichkeit, eine Auswahl von französischen Comic-Werken zu entdecken, die diese neuen Leseerfahrungen ans Licht bringen.</a:t>
            </a:r>
            <a:endParaRPr lang="fr-FR" sz="2400" dirty="0" smtClean="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1" y="2071435"/>
            <a:ext cx="5815465" cy="4064322"/>
          </a:xfrm>
          <a:prstGeom prst="rect">
            <a:avLst/>
          </a:prstGeom>
        </p:spPr>
      </p:pic>
      <p:sp>
        <p:nvSpPr>
          <p:cNvPr id="8" name="ZoneTexte 7"/>
          <p:cNvSpPr txBox="1"/>
          <p:nvPr/>
        </p:nvSpPr>
        <p:spPr>
          <a:xfrm>
            <a:off x="6631457" y="3486931"/>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631457" y="3955699"/>
            <a:ext cx="5096717" cy="2185214"/>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01.11-30.11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online </a:t>
            </a:r>
            <a:r>
              <a:rPr lang="de-DE" sz="1400" dirty="0" smtClean="0">
                <a:latin typeface="Century Gothic" panose="020B0502020202020204" pitchFamily="34" charset="0"/>
              </a:rPr>
              <a:t>: Auswahl von 8 Werken</a:t>
            </a:r>
          </a:p>
          <a:p>
            <a:pPr algn="just"/>
            <a:r>
              <a:rPr lang="de-DE" sz="1600" b="1" kern="0" dirty="0" smtClean="0">
                <a:solidFill>
                  <a:srgbClr val="008AC9"/>
                </a:solidFill>
                <a:latin typeface="Century Gothic" panose="020B0502020202020204" pitchFamily="34" charset="0"/>
                <a:cs typeface="Calibri Light" panose="020F0302020204030204" pitchFamily="34" charset="0"/>
              </a:rPr>
              <a:t>01.11-28.11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Düsseldorf</a:t>
            </a:r>
            <a:r>
              <a:rPr lang="de-DE" sz="1400" dirty="0" smtClean="0">
                <a:latin typeface="Century Gothic" panose="020B0502020202020204" pitchFamily="34" charset="0"/>
              </a:rPr>
              <a:t>: Ausstellung in der Mediathek</a:t>
            </a:r>
          </a:p>
          <a:p>
            <a:pPr algn="just"/>
            <a:r>
              <a:rPr lang="de-DE" sz="1600" b="1" kern="0" dirty="0" smtClean="0">
                <a:solidFill>
                  <a:srgbClr val="008AC9"/>
                </a:solidFill>
                <a:latin typeface="Century Gothic" panose="020B0502020202020204" pitchFamily="34" charset="0"/>
                <a:cs typeface="Calibri Light" panose="020F0302020204030204" pitchFamily="34" charset="0"/>
              </a:rPr>
              <a:t>01.11-30.11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München</a:t>
            </a:r>
            <a:r>
              <a:rPr lang="de-DE" sz="1400" dirty="0" smtClean="0">
                <a:latin typeface="Century Gothic" panose="020B0502020202020204" pitchFamily="34" charset="0"/>
              </a:rPr>
              <a:t>: Ausstellung in der Mediathek</a:t>
            </a:r>
          </a:p>
          <a:p>
            <a:pPr algn="just"/>
            <a:r>
              <a:rPr lang="de-DE" sz="1600" b="1" kern="0" dirty="0" smtClean="0">
                <a:solidFill>
                  <a:srgbClr val="008AC9"/>
                </a:solidFill>
                <a:latin typeface="Century Gothic" panose="020B0502020202020204" pitchFamily="34" charset="0"/>
                <a:cs typeface="Calibri Light" panose="020F0302020204030204" pitchFamily="34" charset="0"/>
              </a:rPr>
              <a:t>01.11-27.11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Köln</a:t>
            </a:r>
            <a:r>
              <a:rPr lang="de-DE" sz="1400" dirty="0" smtClean="0">
                <a:latin typeface="Century Gothic" panose="020B0502020202020204" pitchFamily="34" charset="0"/>
              </a:rPr>
              <a:t>: </a:t>
            </a:r>
            <a:r>
              <a:rPr lang="de-DE" sz="1400" dirty="0">
                <a:latin typeface="Century Gothic" panose="020B0502020202020204" pitchFamily="34" charset="0"/>
                <a:hlinkClick r:id="rId5"/>
              </a:rPr>
              <a:t>Ausstellung </a:t>
            </a:r>
            <a:r>
              <a:rPr lang="de-DE" sz="1400" dirty="0">
                <a:latin typeface="Century Gothic" panose="020B0502020202020204" pitchFamily="34" charset="0"/>
              </a:rPr>
              <a:t>in der Mediathek</a:t>
            </a:r>
          </a:p>
          <a:p>
            <a:pPr algn="just"/>
            <a:r>
              <a:rPr lang="de-DE" sz="1600" b="1" kern="0" dirty="0" smtClean="0">
                <a:solidFill>
                  <a:srgbClr val="008AC9"/>
                </a:solidFill>
                <a:latin typeface="Century Gothic" panose="020B0502020202020204" pitchFamily="34" charset="0"/>
                <a:cs typeface="Calibri Light" panose="020F0302020204030204" pitchFamily="34" charset="0"/>
              </a:rPr>
              <a:t>21.11</a:t>
            </a:r>
            <a:r>
              <a:rPr lang="de-DE" sz="1600" dirty="0" smtClean="0">
                <a:latin typeface="Century Gothic" panose="020B0502020202020204" pitchFamily="34" charset="0"/>
              </a:rPr>
              <a:t>, </a:t>
            </a:r>
            <a:r>
              <a:rPr lang="de-DE" sz="1600" b="1" kern="0" dirty="0">
                <a:solidFill>
                  <a:srgbClr val="008AC9"/>
                </a:solidFill>
                <a:latin typeface="Century Gothic" panose="020B0502020202020204" pitchFamily="34" charset="0"/>
                <a:cs typeface="Calibri Light" panose="020F0302020204030204" pitchFamily="34" charset="0"/>
              </a:rPr>
              <a:t>Köln</a:t>
            </a:r>
            <a:r>
              <a:rPr lang="de-DE" sz="1400" dirty="0">
                <a:latin typeface="Century Gothic" panose="020B0502020202020204" pitchFamily="34" charset="0"/>
              </a:rPr>
              <a:t>: </a:t>
            </a:r>
            <a:r>
              <a:rPr lang="de-DE" sz="1400" dirty="0" smtClean="0">
                <a:latin typeface="Century Gothic" panose="020B0502020202020204" pitchFamily="34" charset="0"/>
                <a:hlinkClick r:id="rId6"/>
              </a:rPr>
              <a:t>Ausstellungspräsentation und Workshops </a:t>
            </a:r>
            <a:r>
              <a:rPr lang="de-DE" sz="1400" dirty="0" smtClean="0">
                <a:latin typeface="Century Gothic" panose="020B0502020202020204" pitchFamily="34" charset="0"/>
              </a:rPr>
              <a:t>zum Werk von Benjamin Renner „Le </a:t>
            </a:r>
            <a:r>
              <a:rPr lang="de-DE" sz="1400" dirty="0">
                <a:latin typeface="Century Gothic" panose="020B0502020202020204" pitchFamily="34" charset="0"/>
              </a:rPr>
              <a:t>G</a:t>
            </a:r>
            <a:r>
              <a:rPr lang="de-DE" sz="1400" dirty="0" smtClean="0">
                <a:latin typeface="Century Gothic" panose="020B0502020202020204" pitchFamily="34" charset="0"/>
              </a:rPr>
              <a:t>rand </a:t>
            </a:r>
            <a:r>
              <a:rPr lang="de-DE" sz="1400" dirty="0" err="1" smtClean="0">
                <a:latin typeface="Century Gothic" panose="020B0502020202020204" pitchFamily="34" charset="0"/>
              </a:rPr>
              <a:t>méchant</a:t>
            </a:r>
            <a:r>
              <a:rPr lang="de-DE" sz="1400" dirty="0" smtClean="0">
                <a:latin typeface="Century Gothic" panose="020B0502020202020204" pitchFamily="34" charset="0"/>
              </a:rPr>
              <a:t> </a:t>
            </a:r>
            <a:r>
              <a:rPr lang="de-DE" sz="1400" dirty="0" err="1" smtClean="0">
                <a:latin typeface="Century Gothic" panose="020B0502020202020204" pitchFamily="34" charset="0"/>
              </a:rPr>
              <a:t>renard</a:t>
            </a:r>
            <a:r>
              <a:rPr lang="de-DE" sz="1400" dirty="0" smtClean="0">
                <a:latin typeface="Century Gothic" panose="020B0502020202020204" pitchFamily="34" charset="0"/>
              </a:rPr>
              <a:t>“</a:t>
            </a:r>
            <a:endParaRPr lang="de-DE" sz="1400" dirty="0">
              <a:latin typeface="Century Gothic" panose="020B0502020202020204" pitchFamily="34" charset="0"/>
            </a:endParaRPr>
          </a:p>
          <a:p>
            <a:pPr algn="just"/>
            <a:endParaRPr lang="fr-FR" sz="1400" dirty="0">
              <a:latin typeface="Century Gothic" panose="020B0502020202020204" pitchFamily="34" charset="0"/>
            </a:endParaRPr>
          </a:p>
          <a:p>
            <a:pPr algn="just"/>
            <a:endParaRPr lang="fr-FR" sz="1400" dirty="0">
              <a:latin typeface="Century Gothic" panose="020B0502020202020204" pitchFamily="34" charset="0"/>
            </a:endParaRPr>
          </a:p>
        </p:txBody>
      </p:sp>
    </p:spTree>
    <p:extLst>
      <p:ext uri="{BB962C8B-B14F-4D97-AF65-F5344CB8AC3E}">
        <p14:creationId xmlns:p14="http://schemas.microsoft.com/office/powerpoint/2010/main" val="861597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l="459" t="79431" r="1570"/>
          <a:stretch/>
        </p:blipFill>
        <p:spPr>
          <a:xfrm>
            <a:off x="0" y="-477918"/>
            <a:ext cx="12192000" cy="1535532"/>
          </a:xfrm>
          <a:prstGeom prst="rect">
            <a:avLst/>
          </a:prstGeom>
        </p:spPr>
      </p:pic>
      <p:sp>
        <p:nvSpPr>
          <p:cNvPr id="2" name="Rectangle 1"/>
          <p:cNvSpPr/>
          <p:nvPr/>
        </p:nvSpPr>
        <p:spPr>
          <a:xfrm>
            <a:off x="742952" y="2389916"/>
            <a:ext cx="10706096" cy="1569660"/>
          </a:xfrm>
          <a:prstGeom prst="rect">
            <a:avLst/>
          </a:prstGeom>
        </p:spPr>
        <p:txBody>
          <a:bodyPr wrap="square">
            <a:spAutoFit/>
          </a:bodyPr>
          <a:lstStyle/>
          <a:p>
            <a:pPr algn="ctr"/>
            <a:r>
              <a:rPr lang="fr-FR" sz="4800" b="1" kern="0" dirty="0" smtClean="0">
                <a:solidFill>
                  <a:srgbClr val="008AC9"/>
                </a:solidFill>
                <a:latin typeface="Century Gothic" panose="020B0502020202020204" pitchFamily="34" charset="0"/>
                <a:cs typeface="Calibri Light" panose="020F0302020204030204" pitchFamily="34" charset="0"/>
              </a:rPr>
              <a:t> </a:t>
            </a:r>
            <a:r>
              <a:rPr lang="de-DE" sz="4800" b="1" kern="0" dirty="0">
                <a:solidFill>
                  <a:srgbClr val="008AC9"/>
                </a:solidFill>
                <a:latin typeface="Century Gothic" panose="020B0502020202020204" pitchFamily="34" charset="0"/>
                <a:cs typeface="Calibri Light" panose="020F0302020204030204" pitchFamily="34" charset="0"/>
              </a:rPr>
              <a:t>2. </a:t>
            </a:r>
            <a:r>
              <a:rPr lang="de-DE" sz="4800" b="1" kern="0" dirty="0" smtClean="0">
                <a:solidFill>
                  <a:srgbClr val="008AC9"/>
                </a:solidFill>
                <a:latin typeface="Century Gothic" panose="020B0502020202020204" pitchFamily="34" charset="0"/>
                <a:cs typeface="Calibri Light" panose="020F0302020204030204" pitchFamily="34" charset="0"/>
              </a:rPr>
              <a:t>Veranstaltungen für </a:t>
            </a:r>
            <a:r>
              <a:rPr lang="de-DE" sz="4800" b="1" kern="0" dirty="0">
                <a:solidFill>
                  <a:srgbClr val="008AC9"/>
                </a:solidFill>
                <a:latin typeface="Century Gothic" panose="020B0502020202020204" pitchFamily="34" charset="0"/>
                <a:cs typeface="Calibri Light" panose="020F0302020204030204" pitchFamily="34" charset="0"/>
              </a:rPr>
              <a:t>Kinder und </a:t>
            </a:r>
            <a:r>
              <a:rPr lang="de-DE" sz="4800" b="1" kern="0" dirty="0" smtClean="0">
                <a:solidFill>
                  <a:srgbClr val="008AC9"/>
                </a:solidFill>
                <a:latin typeface="Century Gothic" panose="020B0502020202020204" pitchFamily="34" charset="0"/>
                <a:cs typeface="Calibri Light" panose="020F0302020204030204" pitchFamily="34" charset="0"/>
              </a:rPr>
              <a:t>Jugendliche</a:t>
            </a:r>
            <a:endParaRPr lang="de-DE" sz="4800" b="1" kern="0" dirty="0">
              <a:solidFill>
                <a:srgbClr val="008AC9"/>
              </a:solidFill>
              <a:latin typeface="Century Gothic" panose="020B0502020202020204" pitchFamily="34" charset="0"/>
              <a:cs typeface="Calibri Light" panose="020F0302020204030204" pitchFamily="34" charset="0"/>
            </a:endParaRPr>
          </a:p>
        </p:txBody>
      </p:sp>
      <p:sp>
        <p:nvSpPr>
          <p:cNvPr id="3" name="Rectangle 2"/>
          <p:cNvSpPr/>
          <p:nvPr/>
        </p:nvSpPr>
        <p:spPr>
          <a:xfrm>
            <a:off x="3828847" y="4195742"/>
            <a:ext cx="4607352" cy="461665"/>
          </a:xfrm>
          <a:prstGeom prst="rect">
            <a:avLst/>
          </a:prstGeom>
        </p:spPr>
        <p:txBody>
          <a:bodyPr wrap="none">
            <a:spAutoFit/>
          </a:bodyPr>
          <a:lstStyle/>
          <a:p>
            <a:pPr algn="just"/>
            <a:r>
              <a:rPr lang="fr-FR" sz="24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Workshops </a:t>
            </a:r>
            <a:r>
              <a:rPr lang="fr-FR" sz="24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4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4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Ausstellungen</a:t>
            </a:r>
            <a:endParaRPr lang="de-DE" sz="32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116567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418" y="714273"/>
            <a:ext cx="10591800" cy="1026681"/>
          </a:xfrm>
        </p:spPr>
        <p:txBody>
          <a:bodyPr>
            <a:normAutofit/>
          </a:bodyPr>
          <a:lstStyle/>
          <a:p>
            <a:pPr marL="0" indent="0" algn="just">
              <a:buNone/>
            </a:pPr>
            <a:r>
              <a:rPr lang="fr-FR" sz="3600" b="1" kern="0" dirty="0" err="1" smtClean="0">
                <a:solidFill>
                  <a:srgbClr val="008AC9"/>
                </a:solidFill>
                <a:latin typeface="Century Gothic" panose="020B0502020202020204" pitchFamily="34" charset="0"/>
                <a:cs typeface="Calibri Light" panose="020F0302020204030204" pitchFamily="34" charset="0"/>
              </a:rPr>
              <a:t>Ariols</a:t>
            </a:r>
            <a:r>
              <a:rPr lang="fr-FR" sz="3600" b="1" kern="0" dirty="0" smtClean="0">
                <a:solidFill>
                  <a:srgbClr val="008AC9"/>
                </a:solidFill>
                <a:latin typeface="Century Gothic" panose="020B0502020202020204" pitchFamily="34" charset="0"/>
                <a:cs typeface="Calibri Light" panose="020F0302020204030204" pitchFamily="34" charset="0"/>
              </a:rPr>
              <a:t> </a:t>
            </a:r>
            <a:r>
              <a:rPr lang="fr-FR" sz="3600" b="1" kern="0" dirty="0" err="1" smtClean="0">
                <a:solidFill>
                  <a:srgbClr val="008AC9"/>
                </a:solidFill>
                <a:latin typeface="Century Gothic" panose="020B0502020202020204" pitchFamily="34" charset="0"/>
                <a:cs typeface="Calibri Light" panose="020F0302020204030204" pitchFamily="34" charset="0"/>
              </a:rPr>
              <a:t>Welt</a:t>
            </a:r>
            <a:endParaRPr lang="fr-FR" sz="3600" b="1" kern="0" dirty="0" smtClean="0">
              <a:solidFill>
                <a:srgbClr val="008AC9"/>
              </a:solidFill>
              <a:latin typeface="Century Gothic" panose="020B0502020202020204" pitchFamily="34" charset="0"/>
              <a:cs typeface="Calibri Light" panose="020F0302020204030204" pitchFamily="34" charset="0"/>
            </a:endParaRPr>
          </a:p>
          <a:p>
            <a:pPr marL="0" indent="0" algn="just">
              <a:buNone/>
            </a:pP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Ausstellung</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Filmvorführung</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in Stuttgart</a:t>
            </a:r>
            <a:endParaRPr lang="fr-FR"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6</a:t>
            </a:fld>
            <a:endParaRPr lang="fr-FR"/>
          </a:p>
        </p:txBody>
      </p:sp>
      <p:sp>
        <p:nvSpPr>
          <p:cNvPr id="4" name="ZoneTexte 3"/>
          <p:cNvSpPr txBox="1"/>
          <p:nvPr/>
        </p:nvSpPr>
        <p:spPr>
          <a:xfrm>
            <a:off x="6631457" y="1517192"/>
            <a:ext cx="5382894" cy="1331134"/>
          </a:xfrm>
          <a:prstGeom prst="rect">
            <a:avLst/>
          </a:prstGeom>
          <a:noFill/>
        </p:spPr>
        <p:txBody>
          <a:bodyPr wrap="square" rtlCol="0">
            <a:spAutoFit/>
          </a:bodyPr>
          <a:lstStyle/>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Das Institut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français</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Stuttgart stellt eine spielerische und farbenfrohe Ausstellung zur Entdeckung von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Ariols</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Welt vor,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dem kleinen blauen Esel, der von dem Illustrator Marc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Boutavant</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und dem Autor Emmanuel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Guibert</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geschaffen wurde. </a:t>
            </a:r>
            <a:endParaRPr lang="fr-FR" sz="2800" dirty="0" smtClean="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sp>
        <p:nvSpPr>
          <p:cNvPr id="8" name="ZoneTexte 7"/>
          <p:cNvSpPr txBox="1"/>
          <p:nvPr/>
        </p:nvSpPr>
        <p:spPr>
          <a:xfrm>
            <a:off x="6631457" y="3486931"/>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631457" y="3955699"/>
            <a:ext cx="5096717" cy="1661993"/>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22.10 – 4.11, Institut </a:t>
            </a:r>
            <a:r>
              <a:rPr lang="de-DE" sz="1600" b="1" kern="0" dirty="0" err="1" smtClean="0">
                <a:solidFill>
                  <a:srgbClr val="008AC9"/>
                </a:solidFill>
                <a:latin typeface="Century Gothic" panose="020B0502020202020204" pitchFamily="34" charset="0"/>
                <a:cs typeface="Calibri Light" panose="020F0302020204030204" pitchFamily="34" charset="0"/>
              </a:rPr>
              <a:t>français</a:t>
            </a:r>
            <a:r>
              <a:rPr lang="de-DE" sz="1600" b="1" kern="0" dirty="0" smtClean="0">
                <a:solidFill>
                  <a:srgbClr val="008AC9"/>
                </a:solidFill>
                <a:latin typeface="Century Gothic" panose="020B0502020202020204" pitchFamily="34" charset="0"/>
                <a:cs typeface="Calibri Light" panose="020F0302020204030204" pitchFamily="34" charset="0"/>
              </a:rPr>
              <a:t> Stuttgart </a:t>
            </a:r>
            <a:r>
              <a:rPr lang="de-DE" sz="1400" dirty="0" smtClean="0">
                <a:latin typeface="Century Gothic" panose="020B0502020202020204" pitchFamily="34" charset="0"/>
              </a:rPr>
              <a:t>: </a:t>
            </a:r>
            <a:r>
              <a:rPr lang="de-DE" sz="1400" dirty="0" smtClean="0">
                <a:latin typeface="Century Gothic" panose="020B0502020202020204" pitchFamily="34" charset="0"/>
                <a:hlinkClick r:id="rId4"/>
              </a:rPr>
              <a:t>Ausstellung „</a:t>
            </a:r>
            <a:r>
              <a:rPr lang="de-DE" sz="1400" dirty="0" err="1" smtClean="0">
                <a:latin typeface="Century Gothic" panose="020B0502020202020204" pitchFamily="34" charset="0"/>
                <a:hlinkClick r:id="rId4"/>
              </a:rPr>
              <a:t>Ariols</a:t>
            </a:r>
            <a:r>
              <a:rPr lang="de-DE" sz="1400" dirty="0" smtClean="0">
                <a:latin typeface="Century Gothic" panose="020B0502020202020204" pitchFamily="34" charset="0"/>
                <a:hlinkClick r:id="rId4"/>
              </a:rPr>
              <a:t> Welt“</a:t>
            </a:r>
            <a:endParaRPr lang="de-DE" sz="1400" dirty="0" smtClean="0">
              <a:latin typeface="Century Gothic" panose="020B0502020202020204" pitchFamily="34" charset="0"/>
            </a:endParaRPr>
          </a:p>
          <a:p>
            <a:pPr algn="just"/>
            <a:r>
              <a:rPr lang="de-DE" sz="1600" b="1" kern="0" dirty="0" smtClean="0">
                <a:solidFill>
                  <a:srgbClr val="008AC9"/>
                </a:solidFill>
                <a:latin typeface="Century Gothic" panose="020B0502020202020204" pitchFamily="34" charset="0"/>
                <a:cs typeface="Calibri Light" panose="020F0302020204030204" pitchFamily="34" charset="0"/>
              </a:rPr>
              <a:t>01.11, Institut </a:t>
            </a:r>
            <a:r>
              <a:rPr lang="de-DE" sz="1600" b="1" kern="0" dirty="0" err="1" smtClean="0">
                <a:solidFill>
                  <a:srgbClr val="008AC9"/>
                </a:solidFill>
                <a:latin typeface="Century Gothic" panose="020B0502020202020204" pitchFamily="34" charset="0"/>
                <a:cs typeface="Calibri Light" panose="020F0302020204030204" pitchFamily="34" charset="0"/>
              </a:rPr>
              <a:t>français</a:t>
            </a:r>
            <a:r>
              <a:rPr lang="de-DE" sz="1600" b="1" kern="0" dirty="0" smtClean="0">
                <a:solidFill>
                  <a:srgbClr val="008AC9"/>
                </a:solidFill>
                <a:latin typeface="Century Gothic" panose="020B0502020202020204" pitchFamily="34" charset="0"/>
                <a:cs typeface="Calibri Light" panose="020F0302020204030204" pitchFamily="34" charset="0"/>
              </a:rPr>
              <a:t> Stuttgart (11:00-13:00) : </a:t>
            </a:r>
            <a:r>
              <a:rPr lang="de-DE" sz="1400" b="1" dirty="0" smtClean="0">
                <a:latin typeface="Century Gothic" panose="020B0502020202020204" pitchFamily="34" charset="0"/>
                <a:hlinkClick r:id="rId5"/>
              </a:rPr>
              <a:t>Frühstucksmatinee</a:t>
            </a:r>
            <a:r>
              <a:rPr lang="de-DE" sz="1400" dirty="0" smtClean="0">
                <a:latin typeface="Century Gothic" panose="020B0502020202020204" pitchFamily="34" charset="0"/>
                <a:hlinkClick r:id="rId5"/>
              </a:rPr>
              <a:t> mit </a:t>
            </a:r>
            <a:r>
              <a:rPr lang="de-DE" sz="1400" dirty="0" err="1" smtClean="0">
                <a:latin typeface="Century Gothic" panose="020B0502020202020204" pitchFamily="34" charset="0"/>
                <a:hlinkClick r:id="rId5"/>
              </a:rPr>
              <a:t>Ariol</a:t>
            </a:r>
            <a:r>
              <a:rPr lang="de-DE" sz="1400" dirty="0" smtClean="0">
                <a:latin typeface="Century Gothic" panose="020B0502020202020204" pitchFamily="34" charset="0"/>
              </a:rPr>
              <a:t>. Führung durch die Ausstellung und Filmvorführung. Geeignet für Kinder ab 5 Jahren. </a:t>
            </a:r>
            <a:endParaRPr lang="fr-FR" sz="1400" dirty="0">
              <a:latin typeface="Century Gothic" panose="020B0502020202020204" pitchFamily="34" charset="0"/>
            </a:endParaRPr>
          </a:p>
          <a:p>
            <a:pPr algn="just"/>
            <a:endParaRPr lang="fr-FR" sz="1400" dirty="0">
              <a:latin typeface="Century Gothic" panose="020B0502020202020204" pitchFamily="34" charset="0"/>
            </a:endParaRPr>
          </a:p>
        </p:txBody>
      </p:sp>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418" y="1943945"/>
            <a:ext cx="5364678" cy="4023508"/>
          </a:xfrm>
          <a:prstGeom prst="rect">
            <a:avLst/>
          </a:prstGeom>
        </p:spPr>
      </p:pic>
    </p:spTree>
    <p:extLst>
      <p:ext uri="{BB962C8B-B14F-4D97-AF65-F5344CB8AC3E}">
        <p14:creationId xmlns:p14="http://schemas.microsoft.com/office/powerpoint/2010/main" val="2483389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6518" y="498742"/>
            <a:ext cx="10591800" cy="1026681"/>
          </a:xfrm>
        </p:spPr>
        <p:txBody>
          <a:bodyPr>
            <a:normAutofit/>
          </a:bodyPr>
          <a:lstStyle/>
          <a:p>
            <a:pPr marL="0" indent="0" algn="just">
              <a:buNone/>
            </a:pPr>
            <a:r>
              <a:rPr lang="fr-FR" sz="3600" b="1" kern="0" dirty="0" smtClean="0">
                <a:solidFill>
                  <a:srgbClr val="008AC9"/>
                </a:solidFill>
                <a:latin typeface="Century Gothic" panose="020B0502020202020204" pitchFamily="34" charset="0"/>
                <a:cs typeface="Calibri Light" panose="020F0302020204030204" pitchFamily="34" charset="0"/>
              </a:rPr>
              <a:t>Cache-cache Ville</a:t>
            </a:r>
          </a:p>
          <a:p>
            <a:pPr marL="0" indent="0" algn="just">
              <a:buNone/>
            </a:pP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Ein</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interaktives</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Kinderbuch</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in Düsseldorf</a:t>
            </a:r>
            <a:endParaRPr lang="fr-FR"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7</a:t>
            </a:fld>
            <a:endParaRPr lang="fr-FR"/>
          </a:p>
        </p:txBody>
      </p:sp>
      <p:sp>
        <p:nvSpPr>
          <p:cNvPr id="4" name="ZoneTexte 3"/>
          <p:cNvSpPr txBox="1"/>
          <p:nvPr/>
        </p:nvSpPr>
        <p:spPr>
          <a:xfrm>
            <a:off x="6544062" y="1152806"/>
            <a:ext cx="5382894" cy="2801536"/>
          </a:xfrm>
          <a:prstGeom prst="rect">
            <a:avLst/>
          </a:prstGeom>
          <a:noFill/>
        </p:spPr>
        <p:txBody>
          <a:bodyPr wrap="square" rtlCol="0">
            <a:spAutoFit/>
          </a:bodyPr>
          <a:lstStyle/>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Das Institut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francais</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Düsseldorf stellt das Werk „Cache-cache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Ville</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von Agathe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Demois</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und Vincent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Godeau</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vor.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Von analog zu digital, von Mikro zu Makro, von 2D zu 3D, von der Fassade ins private Kämmerchen und von ganz klein bis (fast) erwachsen: Die Ausstellung „Cache-cache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Ville</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meistert spielerisch Übergänge zwischen scheinbar Gegensätzlichem. Mit einer überdimensionalen Lupe sind junge Besucher*innen in einer Pop-up-Stadt unterwegs und gewinnen überraschende Einblicke hinter die Fassaden. </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Ein Buch, eine App und eine Multimedia-Station</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ergänzen das Erlebnis.</a:t>
            </a:r>
            <a:endParaRPr lang="fr-FR" sz="2800" dirty="0" smtClean="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sp>
        <p:nvSpPr>
          <p:cNvPr id="8" name="ZoneTexte 7"/>
          <p:cNvSpPr txBox="1"/>
          <p:nvPr/>
        </p:nvSpPr>
        <p:spPr>
          <a:xfrm>
            <a:off x="6544062" y="4542713"/>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544062" y="5157520"/>
            <a:ext cx="5096717" cy="769441"/>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01.11-28.11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Düsseldorf</a:t>
            </a:r>
            <a:r>
              <a:rPr lang="de-DE" sz="1400" dirty="0" smtClean="0">
                <a:latin typeface="Century Gothic" panose="020B0502020202020204" pitchFamily="34" charset="0"/>
              </a:rPr>
              <a:t>: Ausstellung, App und Buch in der Mediathek. </a:t>
            </a:r>
            <a:r>
              <a:rPr lang="de-DE" sz="1400" dirty="0" smtClean="0">
                <a:latin typeface="Century Gothic" panose="020B0502020202020204" pitchFamily="34" charset="0"/>
                <a:hlinkClick r:id="rId4"/>
              </a:rPr>
              <a:t>Mehr </a:t>
            </a:r>
            <a:r>
              <a:rPr lang="de-DE" sz="1400" dirty="0" err="1" smtClean="0">
                <a:latin typeface="Century Gothic" panose="020B0502020202020204" pitchFamily="34" charset="0"/>
                <a:hlinkClick r:id="rId4"/>
              </a:rPr>
              <a:t>infos</a:t>
            </a:r>
            <a:endParaRPr lang="fr-FR" sz="1400" dirty="0">
              <a:latin typeface="Century Gothic" panose="020B0502020202020204" pitchFamily="34" charset="0"/>
            </a:endParaRPr>
          </a:p>
          <a:p>
            <a:pPr algn="just"/>
            <a:endParaRPr lang="fr-FR" sz="1400" dirty="0">
              <a:latin typeface="Century Gothic" panose="020B0502020202020204" pitchFamily="34" charset="0"/>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698" y="1626138"/>
            <a:ext cx="4859682" cy="2827451"/>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698" y="4657514"/>
            <a:ext cx="2979523" cy="1867448"/>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0059" y="4672236"/>
            <a:ext cx="2325598" cy="1852726"/>
          </a:xfrm>
          <a:prstGeom prst="rect">
            <a:avLst/>
          </a:prstGeom>
        </p:spPr>
      </p:pic>
    </p:spTree>
    <p:extLst>
      <p:ext uri="{BB962C8B-B14F-4D97-AF65-F5344CB8AC3E}">
        <p14:creationId xmlns:p14="http://schemas.microsoft.com/office/powerpoint/2010/main" val="417740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418" y="714273"/>
            <a:ext cx="5874095" cy="1357162"/>
          </a:xfrm>
        </p:spPr>
        <p:txBody>
          <a:bodyPr>
            <a:normAutofit lnSpcReduction="10000"/>
          </a:bodyPr>
          <a:lstStyle/>
          <a:p>
            <a:pPr marL="0" indent="0">
              <a:buNone/>
            </a:pPr>
            <a:r>
              <a:rPr lang="fr-FR" sz="3600" b="1" kern="0" dirty="0" smtClean="0">
                <a:solidFill>
                  <a:srgbClr val="008AC9"/>
                </a:solidFill>
                <a:latin typeface="Century Gothic" panose="020B0502020202020204" pitchFamily="34" charset="0"/>
                <a:cs typeface="Calibri Light" panose="020F0302020204030204" pitchFamily="34" charset="0"/>
              </a:rPr>
              <a:t>Heure du conte numérique</a:t>
            </a:r>
          </a:p>
          <a:p>
            <a:pPr marL="0" indent="0" algn="just">
              <a:buNone/>
            </a:pP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Digitale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Erzählstunde</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für</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Kinder</a:t>
            </a:r>
            <a:endParaRPr lang="fr-FR"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8</a:t>
            </a:fld>
            <a:endParaRPr lang="fr-FR"/>
          </a:p>
        </p:txBody>
      </p:sp>
      <p:sp>
        <p:nvSpPr>
          <p:cNvPr id="4" name="ZoneTexte 3"/>
          <p:cNvSpPr txBox="1"/>
          <p:nvPr/>
        </p:nvSpPr>
        <p:spPr>
          <a:xfrm>
            <a:off x="6544062" y="621591"/>
            <a:ext cx="5382894" cy="1047979"/>
          </a:xfrm>
          <a:prstGeom prst="rect">
            <a:avLst/>
          </a:prstGeom>
          <a:noFill/>
        </p:spPr>
        <p:txBody>
          <a:bodyPr wrap="square" rtlCol="0">
            <a:spAutoFit/>
          </a:bodyPr>
          <a:lstStyle/>
          <a:p>
            <a:pPr algn="just">
              <a:lnSpc>
                <a:spcPct val="115000"/>
              </a:lnSpc>
            </a:pPr>
            <a:endParaRPr lang="fr-FR" sz="12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just">
              <a:lnSpc>
                <a:spcPct val="115000"/>
              </a:lnSpc>
            </a:pPr>
            <a:r>
              <a:rPr lang="de-DE" sz="14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Die Bibliothekarinnen der </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Institut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français</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Leipzig, Stuttgart, Köln und Düsseldorf </a:t>
            </a:r>
            <a:r>
              <a:rPr lang="de-DE" sz="14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lesen </a:t>
            </a:r>
            <a:r>
              <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eine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Stunde lang Kinderbücher </a:t>
            </a:r>
            <a:r>
              <a:rPr lang="de-DE" sz="1400"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rPr>
              <a:t>vor.</a:t>
            </a:r>
            <a:endParaRPr lang="fr-FR" sz="2400" dirty="0" smtClean="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sp>
        <p:nvSpPr>
          <p:cNvPr id="8" name="ZoneTexte 7"/>
          <p:cNvSpPr txBox="1"/>
          <p:nvPr/>
        </p:nvSpPr>
        <p:spPr>
          <a:xfrm>
            <a:off x="6631457" y="3486931"/>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631457" y="3955699"/>
            <a:ext cx="5096717" cy="2369880"/>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04.11</a:t>
            </a:r>
            <a:r>
              <a:rPr lang="de-DE" sz="1600" dirty="0" smtClean="0">
                <a:latin typeface="Century Gothic" panose="020B0502020202020204" pitchFamily="34" charset="0"/>
              </a:rPr>
              <a:t>, </a:t>
            </a:r>
            <a:r>
              <a:rPr lang="de-DE" sz="1600" b="1" kern="0" dirty="0">
                <a:solidFill>
                  <a:srgbClr val="008AC9"/>
                </a:solidFill>
                <a:latin typeface="Century Gothic" panose="020B0502020202020204" pitchFamily="34" charset="0"/>
                <a:cs typeface="Calibri Light" panose="020F0302020204030204" pitchFamily="34" charset="0"/>
              </a:rPr>
              <a:t>Leipzig</a:t>
            </a:r>
            <a:r>
              <a:rPr lang="de-DE" sz="1400" dirty="0" smtClean="0">
                <a:latin typeface="Century Gothic" panose="020B0502020202020204" pitchFamily="34" charset="0"/>
              </a:rPr>
              <a:t>: </a:t>
            </a:r>
            <a:r>
              <a:rPr lang="de-DE" sz="1400" dirty="0" smtClean="0">
                <a:latin typeface="Century Gothic" panose="020B0502020202020204" pitchFamily="34" charset="0"/>
                <a:hlinkClick r:id="rId4"/>
              </a:rPr>
              <a:t>Workshop </a:t>
            </a:r>
            <a:r>
              <a:rPr lang="de-DE" sz="1400" dirty="0" smtClean="0">
                <a:latin typeface="Century Gothic" panose="020B0502020202020204" pitchFamily="34" charset="0"/>
              </a:rPr>
              <a:t>mit dem App </a:t>
            </a:r>
            <a:r>
              <a:rPr lang="de-DE" sz="1400" dirty="0" err="1" smtClean="0">
                <a:latin typeface="Century Gothic" panose="020B0502020202020204" pitchFamily="34" charset="0"/>
              </a:rPr>
              <a:t>Keezy</a:t>
            </a:r>
            <a:r>
              <a:rPr lang="de-DE" sz="1400" dirty="0" smtClean="0">
                <a:latin typeface="Century Gothic" panose="020B0502020202020204" pitchFamily="34" charset="0"/>
              </a:rPr>
              <a:t>, Vorstellung des Werks „Oh </a:t>
            </a:r>
            <a:r>
              <a:rPr lang="de-DE" sz="1400" dirty="0" err="1" smtClean="0">
                <a:latin typeface="Century Gothic" panose="020B0502020202020204" pitchFamily="34" charset="0"/>
              </a:rPr>
              <a:t>mon</a:t>
            </a:r>
            <a:r>
              <a:rPr lang="de-DE" sz="1400" dirty="0" smtClean="0">
                <a:latin typeface="Century Gothic" panose="020B0502020202020204" pitchFamily="34" charset="0"/>
              </a:rPr>
              <a:t> </a:t>
            </a:r>
            <a:r>
              <a:rPr lang="de-DE" sz="1400" dirty="0" err="1" smtClean="0">
                <a:latin typeface="Century Gothic" panose="020B0502020202020204" pitchFamily="34" charset="0"/>
              </a:rPr>
              <a:t>chapeau</a:t>
            </a:r>
            <a:r>
              <a:rPr lang="de-DE" sz="1400" dirty="0" smtClean="0">
                <a:latin typeface="Century Gothic" panose="020B0502020202020204" pitchFamily="34" charset="0"/>
              </a:rPr>
              <a:t> !“ von </a:t>
            </a:r>
            <a:r>
              <a:rPr lang="de-DE" sz="1400" dirty="0" err="1" smtClean="0">
                <a:latin typeface="Century Gothic" panose="020B0502020202020204" pitchFamily="34" charset="0"/>
              </a:rPr>
              <a:t>Anouck</a:t>
            </a:r>
            <a:r>
              <a:rPr lang="de-DE" sz="1400" dirty="0" smtClean="0">
                <a:latin typeface="Century Gothic" panose="020B0502020202020204" pitchFamily="34" charset="0"/>
              </a:rPr>
              <a:t> </a:t>
            </a:r>
            <a:r>
              <a:rPr lang="de-DE" sz="1400" dirty="0" err="1" smtClean="0">
                <a:latin typeface="Century Gothic" panose="020B0502020202020204" pitchFamily="34" charset="0"/>
              </a:rPr>
              <a:t>Boisrobert</a:t>
            </a:r>
            <a:r>
              <a:rPr lang="de-DE" sz="1400" dirty="0" smtClean="0">
                <a:latin typeface="Century Gothic" panose="020B0502020202020204" pitchFamily="34" charset="0"/>
              </a:rPr>
              <a:t> und Louis </a:t>
            </a:r>
            <a:r>
              <a:rPr lang="de-DE" sz="1400" dirty="0" err="1" smtClean="0">
                <a:latin typeface="Century Gothic" panose="020B0502020202020204" pitchFamily="34" charset="0"/>
              </a:rPr>
              <a:t>Rigaud</a:t>
            </a:r>
            <a:r>
              <a:rPr lang="de-DE" sz="1400" dirty="0" smtClean="0">
                <a:latin typeface="Century Gothic" panose="020B0502020202020204" pitchFamily="34" charset="0"/>
              </a:rPr>
              <a:t>.</a:t>
            </a:r>
          </a:p>
          <a:p>
            <a:pPr algn="just"/>
            <a:r>
              <a:rPr lang="de-DE" sz="1600" b="1" kern="0" dirty="0" smtClean="0">
                <a:solidFill>
                  <a:srgbClr val="008AC9"/>
                </a:solidFill>
                <a:latin typeface="Century Gothic" panose="020B0502020202020204" pitchFamily="34" charset="0"/>
                <a:cs typeface="Calibri Light" panose="020F0302020204030204" pitchFamily="34" charset="0"/>
              </a:rPr>
              <a:t>06.11,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Stuttgart (16:00-17:30)</a:t>
            </a:r>
            <a:r>
              <a:rPr lang="de-DE" sz="1400" dirty="0" smtClean="0">
                <a:latin typeface="Century Gothic" panose="020B0502020202020204" pitchFamily="34" charset="0"/>
              </a:rPr>
              <a:t>: </a:t>
            </a:r>
            <a:r>
              <a:rPr lang="de-DE" sz="1400" dirty="0" smtClean="0">
                <a:latin typeface="Century Gothic" panose="020B0502020202020204" pitchFamily="34" charset="0"/>
                <a:hlinkClick r:id="rId5"/>
              </a:rPr>
              <a:t>Digitale Vorlesestunde </a:t>
            </a:r>
            <a:r>
              <a:rPr lang="de-DE" sz="1400" dirty="0" smtClean="0">
                <a:latin typeface="Century Gothic" panose="020B0502020202020204" pitchFamily="34" charset="0"/>
              </a:rPr>
              <a:t>mit der Schauspielerin und Autorin Julie </a:t>
            </a:r>
            <a:r>
              <a:rPr lang="de-DE" sz="1400" dirty="0" err="1" smtClean="0">
                <a:latin typeface="Century Gothic" panose="020B0502020202020204" pitchFamily="34" charset="0"/>
              </a:rPr>
              <a:t>Chauvet</a:t>
            </a:r>
            <a:endParaRPr lang="de-DE" sz="1400" dirty="0" smtClean="0">
              <a:latin typeface="Century Gothic" panose="020B0502020202020204" pitchFamily="34" charset="0"/>
            </a:endParaRPr>
          </a:p>
          <a:p>
            <a:pPr algn="just"/>
            <a:r>
              <a:rPr lang="de-DE" sz="1600" b="1" kern="0" dirty="0" smtClean="0">
                <a:solidFill>
                  <a:srgbClr val="008AC9"/>
                </a:solidFill>
                <a:latin typeface="Century Gothic" panose="020B0502020202020204" pitchFamily="34" charset="0"/>
                <a:cs typeface="Calibri Light" panose="020F0302020204030204" pitchFamily="34" charset="0"/>
              </a:rPr>
              <a:t>10.11</a:t>
            </a:r>
            <a:r>
              <a:rPr lang="de-DE" sz="1600" dirty="0" smtClean="0">
                <a:latin typeface="Century Gothic" panose="020B0502020202020204" pitchFamily="34" charset="0"/>
              </a:rPr>
              <a:t>, </a:t>
            </a:r>
            <a:r>
              <a:rPr lang="de-DE" sz="1600" b="1" kern="0" dirty="0" smtClean="0">
                <a:solidFill>
                  <a:srgbClr val="008AC9"/>
                </a:solidFill>
                <a:latin typeface="Century Gothic" panose="020B0502020202020204" pitchFamily="34" charset="0"/>
                <a:cs typeface="Calibri Light" panose="020F0302020204030204" pitchFamily="34" charset="0"/>
              </a:rPr>
              <a:t>Köln</a:t>
            </a:r>
            <a:r>
              <a:rPr lang="de-DE" sz="1400" dirty="0" smtClean="0">
                <a:latin typeface="Century Gothic" panose="020B0502020202020204" pitchFamily="34" charset="0"/>
              </a:rPr>
              <a:t>: </a:t>
            </a:r>
            <a:r>
              <a:rPr lang="de-DE" sz="1400" dirty="0" smtClean="0">
                <a:latin typeface="Century Gothic" panose="020B0502020202020204" pitchFamily="34" charset="0"/>
                <a:hlinkClick r:id="rId6"/>
              </a:rPr>
              <a:t>Heure du </a:t>
            </a:r>
            <a:r>
              <a:rPr lang="de-DE" sz="1400" dirty="0" err="1" smtClean="0">
                <a:latin typeface="Century Gothic" panose="020B0502020202020204" pitchFamily="34" charset="0"/>
                <a:hlinkClick r:id="rId6"/>
              </a:rPr>
              <a:t>conte</a:t>
            </a:r>
            <a:r>
              <a:rPr lang="de-DE" sz="1400" dirty="0" smtClean="0">
                <a:latin typeface="Century Gothic" panose="020B0502020202020204" pitchFamily="34" charset="0"/>
                <a:hlinkClick r:id="rId6"/>
              </a:rPr>
              <a:t> </a:t>
            </a:r>
            <a:r>
              <a:rPr lang="de-DE" sz="1400" dirty="0" err="1" smtClean="0">
                <a:latin typeface="Century Gothic" panose="020B0502020202020204" pitchFamily="34" charset="0"/>
                <a:hlinkClick r:id="rId6"/>
              </a:rPr>
              <a:t>numérique</a:t>
            </a:r>
            <a:r>
              <a:rPr lang="de-DE" sz="1400" dirty="0" smtClean="0">
                <a:latin typeface="Century Gothic" panose="020B0502020202020204" pitchFamily="34" charset="0"/>
                <a:hlinkClick r:id="rId6"/>
              </a:rPr>
              <a:t> </a:t>
            </a:r>
            <a:r>
              <a:rPr lang="de-DE" sz="1400" dirty="0" smtClean="0">
                <a:latin typeface="Century Gothic" panose="020B0502020202020204" pitchFamily="34" charset="0"/>
              </a:rPr>
              <a:t>in der Mediathek</a:t>
            </a:r>
          </a:p>
          <a:p>
            <a:pPr algn="just"/>
            <a:r>
              <a:rPr lang="de-DE" sz="1600" b="1" kern="0" dirty="0" smtClean="0">
                <a:solidFill>
                  <a:srgbClr val="008AC9"/>
                </a:solidFill>
                <a:latin typeface="Century Gothic" panose="020B0502020202020204" pitchFamily="34" charset="0"/>
                <a:cs typeface="Calibri Light" panose="020F0302020204030204" pitchFamily="34" charset="0"/>
              </a:rPr>
              <a:t>25.11, Düsseldorf </a:t>
            </a:r>
            <a:r>
              <a:rPr lang="de-DE" sz="1400" dirty="0" smtClean="0">
                <a:latin typeface="Century Gothic" panose="020B0502020202020204" pitchFamily="34" charset="0"/>
              </a:rPr>
              <a:t>: </a:t>
            </a:r>
            <a:r>
              <a:rPr lang="de-DE" sz="1400" dirty="0">
                <a:latin typeface="Century Gothic" panose="020B0502020202020204" pitchFamily="34" charset="0"/>
              </a:rPr>
              <a:t>Heure du </a:t>
            </a:r>
            <a:r>
              <a:rPr lang="de-DE" sz="1400" dirty="0" err="1">
                <a:latin typeface="Century Gothic" panose="020B0502020202020204" pitchFamily="34" charset="0"/>
              </a:rPr>
              <a:t>conte</a:t>
            </a:r>
            <a:r>
              <a:rPr lang="de-DE" sz="1400" dirty="0">
                <a:latin typeface="Century Gothic" panose="020B0502020202020204" pitchFamily="34" charset="0"/>
              </a:rPr>
              <a:t> </a:t>
            </a:r>
            <a:r>
              <a:rPr lang="de-DE" sz="1400" dirty="0" err="1">
                <a:latin typeface="Century Gothic" panose="020B0502020202020204" pitchFamily="34" charset="0"/>
              </a:rPr>
              <a:t>numérique</a:t>
            </a:r>
            <a:r>
              <a:rPr lang="de-DE" sz="1400" dirty="0">
                <a:latin typeface="Century Gothic" panose="020B0502020202020204" pitchFamily="34" charset="0"/>
              </a:rPr>
              <a:t> in der </a:t>
            </a:r>
            <a:r>
              <a:rPr lang="de-DE" sz="1400" dirty="0" smtClean="0">
                <a:latin typeface="Century Gothic" panose="020B0502020202020204" pitchFamily="34" charset="0"/>
              </a:rPr>
              <a:t>Mediathek</a:t>
            </a:r>
            <a:endParaRPr lang="fr-FR" sz="1400" dirty="0">
              <a:latin typeface="Century Gothic" panose="020B0502020202020204" pitchFamily="34" charset="0"/>
            </a:endParaRPr>
          </a:p>
          <a:p>
            <a:pPr algn="just"/>
            <a:endParaRPr lang="fr-FR" sz="1400" dirty="0">
              <a:latin typeface="Century Gothic" panose="020B0502020202020204" pitchFamily="34" charset="0"/>
            </a:endParaRPr>
          </a:p>
        </p:txBody>
      </p:sp>
      <p:pic>
        <p:nvPicPr>
          <p:cNvPr id="10" name="Image 9"/>
          <p:cNvPicPr>
            <a:picLocks noChangeAspect="1"/>
          </p:cNvPicPr>
          <p:nvPr/>
        </p:nvPicPr>
        <p:blipFill rotWithShape="1">
          <a:blip r:embed="rId7">
            <a:extLst>
              <a:ext uri="{28A0092B-C50C-407E-A947-70E740481C1C}">
                <a14:useLocalDpi xmlns:a14="http://schemas.microsoft.com/office/drawing/2010/main" val="0"/>
              </a:ext>
            </a:extLst>
          </a:blip>
          <a:srcRect l="4742" r="3909"/>
          <a:stretch/>
        </p:blipFill>
        <p:spPr>
          <a:xfrm>
            <a:off x="-9576" y="2358772"/>
            <a:ext cx="6142089" cy="3782141"/>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0617" y="1790721"/>
            <a:ext cx="2278395" cy="1519671"/>
          </a:xfrm>
          <a:prstGeom prst="rect">
            <a:avLst/>
          </a:prstGeom>
        </p:spPr>
      </p:pic>
    </p:spTree>
    <p:extLst>
      <p:ext uri="{BB962C8B-B14F-4D97-AF65-F5344CB8AC3E}">
        <p14:creationId xmlns:p14="http://schemas.microsoft.com/office/powerpoint/2010/main" val="3893885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418" y="714273"/>
            <a:ext cx="10591800" cy="1026681"/>
          </a:xfrm>
        </p:spPr>
        <p:txBody>
          <a:bodyPr>
            <a:normAutofit/>
          </a:bodyPr>
          <a:lstStyle/>
          <a:p>
            <a:pPr marL="0" indent="0" algn="just">
              <a:buNone/>
            </a:pPr>
            <a:r>
              <a:rPr lang="fr-FR" sz="3600" b="1" kern="0" dirty="0" err="1" smtClean="0">
                <a:solidFill>
                  <a:srgbClr val="008AC9"/>
                </a:solidFill>
                <a:latin typeface="Century Gothic" panose="020B0502020202020204" pitchFamily="34" charset="0"/>
                <a:cs typeface="Calibri Light" panose="020F0302020204030204" pitchFamily="34" charset="0"/>
              </a:rPr>
              <a:t>Earth</a:t>
            </a:r>
            <a:r>
              <a:rPr lang="fr-FR" sz="3600" b="1" kern="0" dirty="0" smtClean="0">
                <a:solidFill>
                  <a:srgbClr val="008AC9"/>
                </a:solidFill>
                <a:latin typeface="Century Gothic" panose="020B0502020202020204" pitchFamily="34" charset="0"/>
                <a:cs typeface="Calibri Light" panose="020F0302020204030204" pitchFamily="34" charset="0"/>
              </a:rPr>
              <a:t> </a:t>
            </a:r>
            <a:r>
              <a:rPr lang="fr-FR" sz="3600" b="1" kern="0" dirty="0" err="1" smtClean="0">
                <a:solidFill>
                  <a:srgbClr val="008AC9"/>
                </a:solidFill>
                <a:latin typeface="Century Gothic" panose="020B0502020202020204" pitchFamily="34" charset="0"/>
                <a:cs typeface="Calibri Light" panose="020F0302020204030204" pitchFamily="34" charset="0"/>
              </a:rPr>
              <a:t>Speakr</a:t>
            </a:r>
            <a:endParaRPr lang="fr-FR" sz="3600" b="1" kern="0" dirty="0" smtClean="0">
              <a:solidFill>
                <a:srgbClr val="008AC9"/>
              </a:solidFill>
              <a:latin typeface="Century Gothic" panose="020B0502020202020204" pitchFamily="34" charset="0"/>
              <a:cs typeface="Calibri Light" panose="020F0302020204030204" pitchFamily="34" charset="0"/>
            </a:endParaRPr>
          </a:p>
          <a:p>
            <a:pPr marL="0" indent="0" algn="just">
              <a:buNone/>
            </a:pP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Ein</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digitales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Werk</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von</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Olafur</a:t>
            </a:r>
            <a:r>
              <a:rPr lang="fr-FR" sz="2000" b="1" dirty="0"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smtClean="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Eliasson</a:t>
            </a:r>
            <a:endParaRPr lang="fr-FR" sz="2000" b="1" dirty="0">
              <a:solidFill>
                <a:srgbClr val="FF0066"/>
              </a:solidFill>
              <a:latin typeface="Candara" panose="020E0502030303020204" pitchFamily="34" charset="0"/>
              <a:ea typeface="Times New Roman" panose="02020603050405020304" pitchFamily="18" charset="0"/>
              <a:cs typeface="Calibri Light" panose="020F0302020204030204" pitchFamily="34" charset="0"/>
            </a:endParaRPr>
          </a:p>
        </p:txBody>
      </p:sp>
      <p:sp>
        <p:nvSpPr>
          <p:cNvPr id="5" name="Espace réservé du numéro de diapositive 4"/>
          <p:cNvSpPr>
            <a:spLocks noGrp="1"/>
          </p:cNvSpPr>
          <p:nvPr>
            <p:ph type="sldNum" sz="quarter" idx="12"/>
          </p:nvPr>
        </p:nvSpPr>
        <p:spPr/>
        <p:txBody>
          <a:bodyPr/>
          <a:lstStyle/>
          <a:p>
            <a:fld id="{E6B1F6A3-0B5B-41B2-9E03-87A1E004A465}" type="slidenum">
              <a:rPr lang="fr-FR" smtClean="0"/>
              <a:t>9</a:t>
            </a:fld>
            <a:endParaRPr lang="fr-FR"/>
          </a:p>
        </p:txBody>
      </p:sp>
      <p:sp>
        <p:nvSpPr>
          <p:cNvPr id="4" name="ZoneTexte 3"/>
          <p:cNvSpPr txBox="1"/>
          <p:nvPr/>
        </p:nvSpPr>
        <p:spPr>
          <a:xfrm>
            <a:off x="6631457" y="765672"/>
            <a:ext cx="5382894" cy="3030060"/>
          </a:xfrm>
          <a:prstGeom prst="rect">
            <a:avLst/>
          </a:prstGeom>
          <a:noFill/>
        </p:spPr>
        <p:txBody>
          <a:bodyPr wrap="square" rtlCol="0">
            <a:spAutoFit/>
          </a:bodyPr>
          <a:lstStyle/>
          <a:p>
            <a:pPr algn="just">
              <a:lnSpc>
                <a:spcPct val="115000"/>
              </a:lnSpc>
            </a:pPr>
            <a:endParaRPr lang="fr-FR" sz="1200" b="1" dirty="0" smtClean="0">
              <a:solidFill>
                <a:srgbClr val="000000"/>
              </a:solidFill>
              <a:latin typeface="Century Gothic" panose="020B0502020202020204" pitchFamily="34" charset="0"/>
              <a:ea typeface="Times New Roman" panose="02020603050405020304" pitchFamily="18" charset="0"/>
              <a:cs typeface="Tahoma" panose="020B0604030504040204" pitchFamily="34" charset="0"/>
            </a:endParaRPr>
          </a:p>
          <a:p>
            <a:pPr algn="just">
              <a:lnSpc>
                <a:spcPct val="115000"/>
              </a:lnSpc>
            </a:pP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hlinkClick r:id="rId3"/>
              </a:rPr>
              <a:t>Earth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hlinkClick r:id="rId3"/>
              </a:rPr>
              <a:t>Speakr</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hlinkClick r:id="rId3"/>
              </a:rPr>
              <a:t> </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ist ein Kunstwerk. Es lädt Kinder ein, sich für den Planeten einzusetzen, und Erwachsene, ihnen zuzuhören.</a:t>
            </a:r>
          </a:p>
          <a:p>
            <a:pPr algn="just">
              <a:lnSpc>
                <a:spcPct val="115000"/>
              </a:lnSpc>
            </a:pP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Dieses von dem Künstler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Olafur</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r>
              <a:rPr lang="de-DE" sz="1400" b="1"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Eliasson</a:t>
            </a:r>
            <a:r>
              <a:rPr lang="de-DE" sz="1400" b="1"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geschaffene kollektive Kunstprojekt steht im Zentrum des Kulturprogramms zur deutschen EU-Ratspräsidentschaft. Earth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Speakr</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spricht alle Sprachen und kann überall auf der Welt aufgerufen werden. Kinder und Jugendlichen können mit der Earth-</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Speakr</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-App ihre Ideen für die Zukunft des Planeten aufnehmen. Das Institut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français</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Deutschland unterstützt dieses Projekt und organisiert im Institut </a:t>
            </a:r>
            <a:r>
              <a:rPr lang="de-DE" sz="1400" dirty="0" err="1">
                <a:solidFill>
                  <a:srgbClr val="000000"/>
                </a:solidFill>
                <a:latin typeface="Century Gothic" panose="020B0502020202020204" pitchFamily="34" charset="0"/>
                <a:ea typeface="Times New Roman" panose="02020603050405020304" pitchFamily="18" charset="0"/>
                <a:cs typeface="Tahoma" panose="020B0604030504040204" pitchFamily="34" charset="0"/>
              </a:rPr>
              <a:t>francais</a:t>
            </a:r>
            <a:r>
              <a:rPr lang="de-DE" sz="1400" dirty="0">
                <a:solidFill>
                  <a:srgbClr val="000000"/>
                </a:solidFill>
                <a:latin typeface="Century Gothic" panose="020B0502020202020204" pitchFamily="34" charset="0"/>
                <a:ea typeface="Times New Roman" panose="02020603050405020304" pitchFamily="18" charset="0"/>
                <a:cs typeface="Tahoma" panose="020B0604030504040204" pitchFamily="34" charset="0"/>
              </a:rPr>
              <a:t> Berlin einen Workshop dazu. </a:t>
            </a:r>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b="96760"/>
          <a:stretch/>
        </p:blipFill>
        <p:spPr>
          <a:xfrm>
            <a:off x="0" y="6643693"/>
            <a:ext cx="12201137" cy="237167"/>
          </a:xfrm>
          <a:prstGeom prst="rect">
            <a:avLst/>
          </a:prstGeom>
        </p:spPr>
      </p:pic>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t="95090"/>
          <a:stretch/>
        </p:blipFill>
        <p:spPr>
          <a:xfrm>
            <a:off x="0" y="-76200"/>
            <a:ext cx="12201137" cy="359412"/>
          </a:xfrm>
          <a:prstGeom prst="rect">
            <a:avLst/>
          </a:prstGeom>
        </p:spPr>
      </p:pic>
      <p:sp>
        <p:nvSpPr>
          <p:cNvPr id="8" name="ZoneTexte 7"/>
          <p:cNvSpPr txBox="1"/>
          <p:nvPr/>
        </p:nvSpPr>
        <p:spPr>
          <a:xfrm>
            <a:off x="6631457" y="4049070"/>
            <a:ext cx="5208105" cy="400110"/>
          </a:xfrm>
          <a:prstGeom prst="rect">
            <a:avLst/>
          </a:prstGeom>
          <a:noFill/>
        </p:spPr>
        <p:txBody>
          <a:bodyPr wrap="square" rtlCol="0">
            <a:spAutoFit/>
          </a:bodyPr>
          <a:lstStyle/>
          <a:p>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Termin</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und</a:t>
            </a:r>
            <a:r>
              <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 </a:t>
            </a:r>
            <a:r>
              <a:rPr lang="fr-FR" sz="2000" b="1" dirty="0" err="1">
                <a:solidFill>
                  <a:srgbClr val="FF0066"/>
                </a:solidFill>
                <a:latin typeface="Century Gothic" panose="020B0502020202020204" pitchFamily="34" charset="0"/>
                <a:ea typeface="Times New Roman" panose="02020603050405020304" pitchFamily="18" charset="0"/>
                <a:cs typeface="Calibri Light" panose="020F0302020204030204" pitchFamily="34" charset="0"/>
              </a:rPr>
              <a:t>Ort</a:t>
            </a:r>
            <a:endParaRPr lang="fr-FR" sz="2000" b="1" dirty="0">
              <a:solidFill>
                <a:srgbClr val="FF0066"/>
              </a:solidFill>
              <a:latin typeface="Century Gothic" panose="020B0502020202020204" pitchFamily="34" charset="0"/>
              <a:ea typeface="Times New Roman" panose="02020603050405020304" pitchFamily="18" charset="0"/>
              <a:cs typeface="Calibri Light" panose="020F0302020204030204" pitchFamily="34" charset="0"/>
            </a:endParaRPr>
          </a:p>
        </p:txBody>
      </p:sp>
      <p:sp>
        <p:nvSpPr>
          <p:cNvPr id="9" name="ZoneTexte 8"/>
          <p:cNvSpPr txBox="1"/>
          <p:nvPr/>
        </p:nvSpPr>
        <p:spPr>
          <a:xfrm>
            <a:off x="6631457" y="4633326"/>
            <a:ext cx="5096717" cy="769441"/>
          </a:xfrm>
          <a:prstGeom prst="rect">
            <a:avLst/>
          </a:prstGeom>
          <a:noFill/>
        </p:spPr>
        <p:txBody>
          <a:bodyPr wrap="square" rtlCol="0">
            <a:spAutoFit/>
          </a:bodyPr>
          <a:lstStyle/>
          <a:p>
            <a:pPr algn="just"/>
            <a:r>
              <a:rPr lang="de-DE" sz="1600" b="1" kern="0" dirty="0" smtClean="0">
                <a:solidFill>
                  <a:srgbClr val="008AC9"/>
                </a:solidFill>
                <a:latin typeface="Century Gothic" panose="020B0502020202020204" pitchFamily="34" charset="0"/>
                <a:cs typeface="Calibri Light" panose="020F0302020204030204" pitchFamily="34" charset="0"/>
              </a:rPr>
              <a:t>21.11, Institut </a:t>
            </a:r>
            <a:r>
              <a:rPr lang="de-DE" sz="1600" b="1" kern="0" dirty="0" err="1" smtClean="0">
                <a:solidFill>
                  <a:srgbClr val="008AC9"/>
                </a:solidFill>
                <a:latin typeface="Century Gothic" panose="020B0502020202020204" pitchFamily="34" charset="0"/>
                <a:cs typeface="Calibri Light" panose="020F0302020204030204" pitchFamily="34" charset="0"/>
              </a:rPr>
              <a:t>français</a:t>
            </a:r>
            <a:r>
              <a:rPr lang="de-DE" sz="1600" b="1" kern="0" dirty="0" smtClean="0">
                <a:solidFill>
                  <a:srgbClr val="008AC9"/>
                </a:solidFill>
                <a:latin typeface="Century Gothic" panose="020B0502020202020204" pitchFamily="34" charset="0"/>
                <a:cs typeface="Calibri Light" panose="020F0302020204030204" pitchFamily="34" charset="0"/>
              </a:rPr>
              <a:t> Berlin (15:00) </a:t>
            </a:r>
            <a:r>
              <a:rPr lang="de-DE" sz="1400" dirty="0" smtClean="0">
                <a:latin typeface="Century Gothic" panose="020B0502020202020204" pitchFamily="34" charset="0"/>
              </a:rPr>
              <a:t>: Workshop „</a:t>
            </a:r>
            <a:r>
              <a:rPr lang="de-DE" sz="1400" dirty="0" err="1" smtClean="0">
                <a:latin typeface="Century Gothic" panose="020B0502020202020204" pitchFamily="34" charset="0"/>
              </a:rPr>
              <a:t>Earthspeakr</a:t>
            </a:r>
            <a:r>
              <a:rPr lang="de-DE" sz="1400" dirty="0" smtClean="0">
                <a:latin typeface="Century Gothic" panose="020B0502020202020204" pitchFamily="34" charset="0"/>
              </a:rPr>
              <a:t>“ mit Alix Weidner.</a:t>
            </a:r>
            <a:endParaRPr lang="fr-FR" sz="1400" dirty="0">
              <a:latin typeface="Century Gothic" panose="020B0502020202020204" pitchFamily="34" charset="0"/>
            </a:endParaRPr>
          </a:p>
          <a:p>
            <a:pPr algn="just"/>
            <a:endParaRPr lang="fr-FR" sz="1400" dirty="0">
              <a:latin typeface="Century Gothic" panose="020B0502020202020204" pitchFamily="34" charset="0"/>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57" y="1957770"/>
            <a:ext cx="6057811" cy="3444997"/>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3316" y="5572202"/>
            <a:ext cx="2094656" cy="1071491"/>
          </a:xfrm>
          <a:prstGeom prst="rect">
            <a:avLst/>
          </a:prstGeom>
        </p:spPr>
      </p:pic>
      <p:pic>
        <p:nvPicPr>
          <p:cNvPr id="12" name="Imag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2356" y="5575631"/>
            <a:ext cx="1469999" cy="848571"/>
          </a:xfrm>
          <a:prstGeom prst="rect">
            <a:avLst/>
          </a:prstGeom>
        </p:spPr>
      </p:pic>
    </p:spTree>
    <p:extLst>
      <p:ext uri="{BB962C8B-B14F-4D97-AF65-F5344CB8AC3E}">
        <p14:creationId xmlns:p14="http://schemas.microsoft.com/office/powerpoint/2010/main" val="2863340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1872</TotalTime>
  <Words>1591</Words>
  <Application>Microsoft Office PowerPoint</Application>
  <PresentationFormat>Grand écran</PresentationFormat>
  <Paragraphs>133</Paragraphs>
  <Slides>19</Slides>
  <Notes>19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Candara</vt:lpstr>
      <vt:lpstr>Century Gothic</vt:lpstr>
      <vt:lpstr>Tahoma</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M.E.A.E.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ROSENSTIEHL Abel</dc:creator>
  <cp:lastModifiedBy>BILLETTE Heloise</cp:lastModifiedBy>
  <cp:revision>110</cp:revision>
  <dcterms:created xsi:type="dcterms:W3CDTF">2020-09-29T09:00:35Z</dcterms:created>
  <dcterms:modified xsi:type="dcterms:W3CDTF">2020-10-23T13:10:39Z</dcterms:modified>
</cp:coreProperties>
</file>